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80" r:id="rId2"/>
    <p:sldId id="365" r:id="rId3"/>
    <p:sldId id="362" r:id="rId4"/>
    <p:sldId id="334" r:id="rId5"/>
    <p:sldId id="350" r:id="rId6"/>
    <p:sldId id="338" r:id="rId7"/>
    <p:sldId id="349" r:id="rId8"/>
    <p:sldId id="339" r:id="rId9"/>
    <p:sldId id="341" r:id="rId10"/>
    <p:sldId id="346" r:id="rId11"/>
    <p:sldId id="364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281" r:id="rId27"/>
  </p:sldIdLst>
  <p:sldSz cx="9144000" cy="5143500" type="screen16x9"/>
  <p:notesSz cx="6858000" cy="9144000"/>
  <p:defaultTextStyle>
    <a:defPPr>
      <a:defRPr lang="en-US"/>
    </a:defPPr>
    <a:lvl1pPr marL="0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5050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10" autoAdjust="0"/>
  </p:normalViewPr>
  <p:slideViewPr>
    <p:cSldViewPr>
      <p:cViewPr varScale="1">
        <p:scale>
          <a:sx n="87" d="100"/>
          <a:sy n="87" d="100"/>
        </p:scale>
        <p:origin x="60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76BFE-A28E-478B-B8B8-D9B402FEB3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C19637-8A89-4438-B8C3-9856A38EC148}">
      <dgm:prSet phldrT="[Text]"/>
      <dgm:spPr/>
      <dgm:t>
        <a:bodyPr/>
        <a:lstStyle/>
        <a:p>
          <a:r>
            <a:rPr lang="en-US" dirty="0" smtClean="0"/>
            <a:t>NILAI-NILAI PANCASILA</a:t>
          </a:r>
          <a:endParaRPr lang="en-US" dirty="0"/>
        </a:p>
      </dgm:t>
    </dgm:pt>
    <dgm:pt modelId="{756F4C18-E4BC-443E-A256-D1827D7C7980}" type="parTrans" cxnId="{CE8E1811-87DD-4DAA-AB00-E2C5F12DFFDA}">
      <dgm:prSet/>
      <dgm:spPr/>
      <dgm:t>
        <a:bodyPr/>
        <a:lstStyle/>
        <a:p>
          <a:endParaRPr lang="en-US"/>
        </a:p>
      </dgm:t>
    </dgm:pt>
    <dgm:pt modelId="{5BE0B184-5990-41ED-BA1C-7A0EE9144FD5}" type="sibTrans" cxnId="{CE8E1811-87DD-4DAA-AB00-E2C5F12DFFDA}">
      <dgm:prSet/>
      <dgm:spPr/>
      <dgm:t>
        <a:bodyPr/>
        <a:lstStyle/>
        <a:p>
          <a:endParaRPr lang="en-US"/>
        </a:p>
      </dgm:t>
    </dgm:pt>
    <dgm:pt modelId="{62F83753-4AE0-48BA-AE22-7FAADC3153C4}">
      <dgm:prSet phldrT="[Text]"/>
      <dgm:spPr/>
      <dgm:t>
        <a:bodyPr/>
        <a:lstStyle/>
        <a:p>
          <a:r>
            <a:rPr lang="en-US" dirty="0" smtClean="0"/>
            <a:t>PERATURAN PERUNDANGAN YANG BERLAKU</a:t>
          </a:r>
          <a:endParaRPr lang="en-US" dirty="0"/>
        </a:p>
      </dgm:t>
    </dgm:pt>
    <dgm:pt modelId="{D5066FAC-EF0F-46C7-AD89-4D2451DF7A1F}" type="parTrans" cxnId="{3C9A9D62-9F86-49AA-84DB-5461F45F5710}">
      <dgm:prSet/>
      <dgm:spPr/>
      <dgm:t>
        <a:bodyPr/>
        <a:lstStyle/>
        <a:p>
          <a:endParaRPr lang="en-US"/>
        </a:p>
      </dgm:t>
    </dgm:pt>
    <dgm:pt modelId="{9898C8B9-EFD1-4DDC-B077-7ED0BE10BE02}" type="sibTrans" cxnId="{3C9A9D62-9F86-49AA-84DB-5461F45F5710}">
      <dgm:prSet/>
      <dgm:spPr/>
      <dgm:t>
        <a:bodyPr/>
        <a:lstStyle/>
        <a:p>
          <a:endParaRPr lang="en-US"/>
        </a:p>
      </dgm:t>
    </dgm:pt>
    <dgm:pt modelId="{F04D8AC5-EF6F-4B2E-A97C-BDB9674FF5B0}">
      <dgm:prSet phldrT="[Text]"/>
      <dgm:spPr/>
      <dgm:t>
        <a:bodyPr/>
        <a:lstStyle/>
        <a:p>
          <a:r>
            <a:rPr lang="en-US" dirty="0" smtClean="0"/>
            <a:t>TUNTUTAN KOMPETENSI ABAD XXI</a:t>
          </a:r>
          <a:endParaRPr lang="en-US" dirty="0"/>
        </a:p>
      </dgm:t>
    </dgm:pt>
    <dgm:pt modelId="{92561057-6563-4FDA-92BF-E526C2A44CF2}" type="parTrans" cxnId="{CFC16187-0BC6-4D8B-BAD6-027217D93EDB}">
      <dgm:prSet/>
      <dgm:spPr/>
      <dgm:t>
        <a:bodyPr/>
        <a:lstStyle/>
        <a:p>
          <a:endParaRPr lang="en-US"/>
        </a:p>
      </dgm:t>
    </dgm:pt>
    <dgm:pt modelId="{3CACC2F6-E76F-4CBF-A7D0-27B3C3B269D0}" type="sibTrans" cxnId="{CFC16187-0BC6-4D8B-BAD6-027217D93EDB}">
      <dgm:prSet/>
      <dgm:spPr/>
      <dgm:t>
        <a:bodyPr/>
        <a:lstStyle/>
        <a:p>
          <a:endParaRPr lang="en-US"/>
        </a:p>
      </dgm:t>
    </dgm:pt>
    <dgm:pt modelId="{F65F419C-0838-4C14-A5B9-AEC22C1CABD0}">
      <dgm:prSet/>
      <dgm:spPr/>
      <dgm:t>
        <a:bodyPr/>
        <a:lstStyle/>
        <a:p>
          <a:r>
            <a:rPr lang="en-US" dirty="0" smtClean="0"/>
            <a:t>KONDISI  PLURALITAS LINGKUNGAN NKRI  </a:t>
          </a:r>
          <a:endParaRPr lang="en-US" dirty="0"/>
        </a:p>
      </dgm:t>
    </dgm:pt>
    <dgm:pt modelId="{0D56A7CB-9003-45E8-BDD6-CB317FA2DF8D}" type="parTrans" cxnId="{E532DC7D-EAA3-4EDE-B639-45878D33F734}">
      <dgm:prSet/>
      <dgm:spPr/>
      <dgm:t>
        <a:bodyPr/>
        <a:lstStyle/>
        <a:p>
          <a:endParaRPr lang="en-US"/>
        </a:p>
      </dgm:t>
    </dgm:pt>
    <dgm:pt modelId="{ACB68C42-1033-476C-BE04-5209CEE295C4}" type="sibTrans" cxnId="{E532DC7D-EAA3-4EDE-B639-45878D33F734}">
      <dgm:prSet/>
      <dgm:spPr/>
      <dgm:t>
        <a:bodyPr/>
        <a:lstStyle/>
        <a:p>
          <a:endParaRPr lang="en-US"/>
        </a:p>
      </dgm:t>
    </dgm:pt>
    <dgm:pt modelId="{85D6CB51-38C2-4B21-8DDD-569935083130}" type="pres">
      <dgm:prSet presAssocID="{04376BFE-A28E-478B-B8B8-D9B402FEB3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0CD167-B641-4B31-B81C-010A5DD6FE37}" type="pres">
      <dgm:prSet presAssocID="{C1C19637-8A89-4438-B8C3-9856A38EC148}" presName="parentLin" presStyleCnt="0"/>
      <dgm:spPr/>
    </dgm:pt>
    <dgm:pt modelId="{58CF00E9-1CE1-4833-BFDB-07E076B262DE}" type="pres">
      <dgm:prSet presAssocID="{C1C19637-8A89-4438-B8C3-9856A38EC14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0F165C2-CDE0-4BA4-9232-8E294406C796}" type="pres">
      <dgm:prSet presAssocID="{C1C19637-8A89-4438-B8C3-9856A38EC1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429C0-F4AE-4A45-A9DB-5D9A93B30BD4}" type="pres">
      <dgm:prSet presAssocID="{C1C19637-8A89-4438-B8C3-9856A38EC148}" presName="negativeSpace" presStyleCnt="0"/>
      <dgm:spPr/>
    </dgm:pt>
    <dgm:pt modelId="{2A8DE06C-A7A6-4677-9BFC-226300019082}" type="pres">
      <dgm:prSet presAssocID="{C1C19637-8A89-4438-B8C3-9856A38EC148}" presName="childText" presStyleLbl="conFgAcc1" presStyleIdx="0" presStyleCnt="4">
        <dgm:presLayoutVars>
          <dgm:bulletEnabled val="1"/>
        </dgm:presLayoutVars>
      </dgm:prSet>
      <dgm:spPr/>
    </dgm:pt>
    <dgm:pt modelId="{EBE9E332-5977-4578-84B2-667ABEF66996}" type="pres">
      <dgm:prSet presAssocID="{5BE0B184-5990-41ED-BA1C-7A0EE9144FD5}" presName="spaceBetweenRectangles" presStyleCnt="0"/>
      <dgm:spPr/>
    </dgm:pt>
    <dgm:pt modelId="{0D4EF1CF-1DE4-4602-A5BC-B51B83B279D5}" type="pres">
      <dgm:prSet presAssocID="{62F83753-4AE0-48BA-AE22-7FAADC3153C4}" presName="parentLin" presStyleCnt="0"/>
      <dgm:spPr/>
    </dgm:pt>
    <dgm:pt modelId="{BFE06DC9-D335-4DE0-86D7-71BB4799CFE6}" type="pres">
      <dgm:prSet presAssocID="{62F83753-4AE0-48BA-AE22-7FAADC3153C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A15C908-8132-45B6-B491-574A5C047F23}" type="pres">
      <dgm:prSet presAssocID="{62F83753-4AE0-48BA-AE22-7FAADC3153C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B3DEC-451D-4E82-A563-171F1F38A242}" type="pres">
      <dgm:prSet presAssocID="{62F83753-4AE0-48BA-AE22-7FAADC3153C4}" presName="negativeSpace" presStyleCnt="0"/>
      <dgm:spPr/>
    </dgm:pt>
    <dgm:pt modelId="{8B9250B7-14A9-4A99-9AC5-F9F4EEEAF128}" type="pres">
      <dgm:prSet presAssocID="{62F83753-4AE0-48BA-AE22-7FAADC3153C4}" presName="childText" presStyleLbl="conFgAcc1" presStyleIdx="1" presStyleCnt="4">
        <dgm:presLayoutVars>
          <dgm:bulletEnabled val="1"/>
        </dgm:presLayoutVars>
      </dgm:prSet>
      <dgm:spPr/>
    </dgm:pt>
    <dgm:pt modelId="{478B9B0D-DF0E-440A-A9D1-05B6AB5E2B95}" type="pres">
      <dgm:prSet presAssocID="{9898C8B9-EFD1-4DDC-B077-7ED0BE10BE02}" presName="spaceBetweenRectangles" presStyleCnt="0"/>
      <dgm:spPr/>
    </dgm:pt>
    <dgm:pt modelId="{074CC5F4-E138-432B-AE06-CC5ECC07D95D}" type="pres">
      <dgm:prSet presAssocID="{F04D8AC5-EF6F-4B2E-A97C-BDB9674FF5B0}" presName="parentLin" presStyleCnt="0"/>
      <dgm:spPr/>
    </dgm:pt>
    <dgm:pt modelId="{BAF5E77F-467A-4E7C-98C6-8D274CC6A8DD}" type="pres">
      <dgm:prSet presAssocID="{F04D8AC5-EF6F-4B2E-A97C-BDB9674FF5B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3042043-36BF-4E83-83CC-CFED1181415D}" type="pres">
      <dgm:prSet presAssocID="{F04D8AC5-EF6F-4B2E-A97C-BDB9674FF5B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D0D30-AC55-4C5F-A5C4-90A88087A0AC}" type="pres">
      <dgm:prSet presAssocID="{F04D8AC5-EF6F-4B2E-A97C-BDB9674FF5B0}" presName="negativeSpace" presStyleCnt="0"/>
      <dgm:spPr/>
    </dgm:pt>
    <dgm:pt modelId="{43DA9FC3-E062-4162-B1EF-F44A8C25B178}" type="pres">
      <dgm:prSet presAssocID="{F04D8AC5-EF6F-4B2E-A97C-BDB9674FF5B0}" presName="childText" presStyleLbl="conFgAcc1" presStyleIdx="2" presStyleCnt="4">
        <dgm:presLayoutVars>
          <dgm:bulletEnabled val="1"/>
        </dgm:presLayoutVars>
      </dgm:prSet>
      <dgm:spPr/>
    </dgm:pt>
    <dgm:pt modelId="{624BE7AF-0BEF-4E80-A6D2-4089B04C50AF}" type="pres">
      <dgm:prSet presAssocID="{3CACC2F6-E76F-4CBF-A7D0-27B3C3B269D0}" presName="spaceBetweenRectangles" presStyleCnt="0"/>
      <dgm:spPr/>
    </dgm:pt>
    <dgm:pt modelId="{ADF3EF00-B18F-4357-B234-14334F642982}" type="pres">
      <dgm:prSet presAssocID="{F65F419C-0838-4C14-A5B9-AEC22C1CABD0}" presName="parentLin" presStyleCnt="0"/>
      <dgm:spPr/>
    </dgm:pt>
    <dgm:pt modelId="{1D3B5225-8FA3-4F82-BD29-7B6762201367}" type="pres">
      <dgm:prSet presAssocID="{F65F419C-0838-4C14-A5B9-AEC22C1CABD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CB861D1-8746-42AD-B88E-FF48EF46B12B}" type="pres">
      <dgm:prSet presAssocID="{F65F419C-0838-4C14-A5B9-AEC22C1CABD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4EE6A-47DF-4454-B458-4E164F0B6216}" type="pres">
      <dgm:prSet presAssocID="{F65F419C-0838-4C14-A5B9-AEC22C1CABD0}" presName="negativeSpace" presStyleCnt="0"/>
      <dgm:spPr/>
    </dgm:pt>
    <dgm:pt modelId="{6CC089A0-3945-4585-89FB-185792DB3BC3}" type="pres">
      <dgm:prSet presAssocID="{F65F419C-0838-4C14-A5B9-AEC22C1CABD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FCE3828-28BC-496F-A338-7FB3BD5EC85A}" type="presOf" srcId="{C1C19637-8A89-4438-B8C3-9856A38EC148}" destId="{70F165C2-CDE0-4BA4-9232-8E294406C796}" srcOrd="1" destOrd="0" presId="urn:microsoft.com/office/officeart/2005/8/layout/list1"/>
    <dgm:cxn modelId="{CFC16187-0BC6-4D8B-BAD6-027217D93EDB}" srcId="{04376BFE-A28E-478B-B8B8-D9B402FEB301}" destId="{F04D8AC5-EF6F-4B2E-A97C-BDB9674FF5B0}" srcOrd="2" destOrd="0" parTransId="{92561057-6563-4FDA-92BF-E526C2A44CF2}" sibTransId="{3CACC2F6-E76F-4CBF-A7D0-27B3C3B269D0}"/>
    <dgm:cxn modelId="{819ABBC0-1FA0-4DA2-BFB2-F3C284A66A3D}" type="presOf" srcId="{F04D8AC5-EF6F-4B2E-A97C-BDB9674FF5B0}" destId="{B3042043-36BF-4E83-83CC-CFED1181415D}" srcOrd="1" destOrd="0" presId="urn:microsoft.com/office/officeart/2005/8/layout/list1"/>
    <dgm:cxn modelId="{3C9A9D62-9F86-49AA-84DB-5461F45F5710}" srcId="{04376BFE-A28E-478B-B8B8-D9B402FEB301}" destId="{62F83753-4AE0-48BA-AE22-7FAADC3153C4}" srcOrd="1" destOrd="0" parTransId="{D5066FAC-EF0F-46C7-AD89-4D2451DF7A1F}" sibTransId="{9898C8B9-EFD1-4DDC-B077-7ED0BE10BE02}"/>
    <dgm:cxn modelId="{CE8E1811-87DD-4DAA-AB00-E2C5F12DFFDA}" srcId="{04376BFE-A28E-478B-B8B8-D9B402FEB301}" destId="{C1C19637-8A89-4438-B8C3-9856A38EC148}" srcOrd="0" destOrd="0" parTransId="{756F4C18-E4BC-443E-A256-D1827D7C7980}" sibTransId="{5BE0B184-5990-41ED-BA1C-7A0EE9144FD5}"/>
    <dgm:cxn modelId="{FF8E6026-F6E2-4139-BE0A-1674737E4BA9}" type="presOf" srcId="{62F83753-4AE0-48BA-AE22-7FAADC3153C4}" destId="{BFE06DC9-D335-4DE0-86D7-71BB4799CFE6}" srcOrd="0" destOrd="0" presId="urn:microsoft.com/office/officeart/2005/8/layout/list1"/>
    <dgm:cxn modelId="{70558972-7BC5-4AB1-A76D-B1CEB8595D19}" type="presOf" srcId="{F04D8AC5-EF6F-4B2E-A97C-BDB9674FF5B0}" destId="{BAF5E77F-467A-4E7C-98C6-8D274CC6A8DD}" srcOrd="0" destOrd="0" presId="urn:microsoft.com/office/officeart/2005/8/layout/list1"/>
    <dgm:cxn modelId="{E0F27A6C-38B6-4554-B194-36E1C4FA007E}" type="presOf" srcId="{62F83753-4AE0-48BA-AE22-7FAADC3153C4}" destId="{4A15C908-8132-45B6-B491-574A5C047F23}" srcOrd="1" destOrd="0" presId="urn:microsoft.com/office/officeart/2005/8/layout/list1"/>
    <dgm:cxn modelId="{E532DC7D-EAA3-4EDE-B639-45878D33F734}" srcId="{04376BFE-A28E-478B-B8B8-D9B402FEB301}" destId="{F65F419C-0838-4C14-A5B9-AEC22C1CABD0}" srcOrd="3" destOrd="0" parTransId="{0D56A7CB-9003-45E8-BDD6-CB317FA2DF8D}" sibTransId="{ACB68C42-1033-476C-BE04-5209CEE295C4}"/>
    <dgm:cxn modelId="{8791AA0C-F78E-455F-A7FA-12CD996A586F}" type="presOf" srcId="{F65F419C-0838-4C14-A5B9-AEC22C1CABD0}" destId="{BCB861D1-8746-42AD-B88E-FF48EF46B12B}" srcOrd="1" destOrd="0" presId="urn:microsoft.com/office/officeart/2005/8/layout/list1"/>
    <dgm:cxn modelId="{B473009A-46EB-4009-B816-640F63C18815}" type="presOf" srcId="{C1C19637-8A89-4438-B8C3-9856A38EC148}" destId="{58CF00E9-1CE1-4833-BFDB-07E076B262DE}" srcOrd="0" destOrd="0" presId="urn:microsoft.com/office/officeart/2005/8/layout/list1"/>
    <dgm:cxn modelId="{F35041F4-C12E-4581-9CE0-F75A1A30ED15}" type="presOf" srcId="{F65F419C-0838-4C14-A5B9-AEC22C1CABD0}" destId="{1D3B5225-8FA3-4F82-BD29-7B6762201367}" srcOrd="0" destOrd="0" presId="urn:microsoft.com/office/officeart/2005/8/layout/list1"/>
    <dgm:cxn modelId="{8DA04267-E4F6-4A81-9C6E-EC583C5502C1}" type="presOf" srcId="{04376BFE-A28E-478B-B8B8-D9B402FEB301}" destId="{85D6CB51-38C2-4B21-8DDD-569935083130}" srcOrd="0" destOrd="0" presId="urn:microsoft.com/office/officeart/2005/8/layout/list1"/>
    <dgm:cxn modelId="{33AAA8BD-973F-400A-BFE8-2DBF4364D3D2}" type="presParOf" srcId="{85D6CB51-38C2-4B21-8DDD-569935083130}" destId="{5D0CD167-B641-4B31-B81C-010A5DD6FE37}" srcOrd="0" destOrd="0" presId="urn:microsoft.com/office/officeart/2005/8/layout/list1"/>
    <dgm:cxn modelId="{60F81261-0CAE-4B53-B541-02B0A77BAC1B}" type="presParOf" srcId="{5D0CD167-B641-4B31-B81C-010A5DD6FE37}" destId="{58CF00E9-1CE1-4833-BFDB-07E076B262DE}" srcOrd="0" destOrd="0" presId="urn:microsoft.com/office/officeart/2005/8/layout/list1"/>
    <dgm:cxn modelId="{BD684001-A019-45D0-A5BB-04EB99CF9E1C}" type="presParOf" srcId="{5D0CD167-B641-4B31-B81C-010A5DD6FE37}" destId="{70F165C2-CDE0-4BA4-9232-8E294406C796}" srcOrd="1" destOrd="0" presId="urn:microsoft.com/office/officeart/2005/8/layout/list1"/>
    <dgm:cxn modelId="{EF3C763E-07FC-483C-B236-3B632DB81E37}" type="presParOf" srcId="{85D6CB51-38C2-4B21-8DDD-569935083130}" destId="{80F429C0-F4AE-4A45-A9DB-5D9A93B30BD4}" srcOrd="1" destOrd="0" presId="urn:microsoft.com/office/officeart/2005/8/layout/list1"/>
    <dgm:cxn modelId="{B39AFC02-0276-47F7-8DC6-CE2D43E2543F}" type="presParOf" srcId="{85D6CB51-38C2-4B21-8DDD-569935083130}" destId="{2A8DE06C-A7A6-4677-9BFC-226300019082}" srcOrd="2" destOrd="0" presId="urn:microsoft.com/office/officeart/2005/8/layout/list1"/>
    <dgm:cxn modelId="{E2B45552-BB19-4913-B594-D27A676D3A1C}" type="presParOf" srcId="{85D6CB51-38C2-4B21-8DDD-569935083130}" destId="{EBE9E332-5977-4578-84B2-667ABEF66996}" srcOrd="3" destOrd="0" presId="urn:microsoft.com/office/officeart/2005/8/layout/list1"/>
    <dgm:cxn modelId="{5DAB8BC6-02FF-44D3-82A8-183A09C1A647}" type="presParOf" srcId="{85D6CB51-38C2-4B21-8DDD-569935083130}" destId="{0D4EF1CF-1DE4-4602-A5BC-B51B83B279D5}" srcOrd="4" destOrd="0" presId="urn:microsoft.com/office/officeart/2005/8/layout/list1"/>
    <dgm:cxn modelId="{B2792A98-DFF8-43C7-9E34-CBD149FC1667}" type="presParOf" srcId="{0D4EF1CF-1DE4-4602-A5BC-B51B83B279D5}" destId="{BFE06DC9-D335-4DE0-86D7-71BB4799CFE6}" srcOrd="0" destOrd="0" presId="urn:microsoft.com/office/officeart/2005/8/layout/list1"/>
    <dgm:cxn modelId="{3EF951A5-95C2-4BB6-9D0F-4B2830A3256B}" type="presParOf" srcId="{0D4EF1CF-1DE4-4602-A5BC-B51B83B279D5}" destId="{4A15C908-8132-45B6-B491-574A5C047F23}" srcOrd="1" destOrd="0" presId="urn:microsoft.com/office/officeart/2005/8/layout/list1"/>
    <dgm:cxn modelId="{EF197637-F3BB-4772-B608-0F5D7F209889}" type="presParOf" srcId="{85D6CB51-38C2-4B21-8DDD-569935083130}" destId="{26EB3DEC-451D-4E82-A563-171F1F38A242}" srcOrd="5" destOrd="0" presId="urn:microsoft.com/office/officeart/2005/8/layout/list1"/>
    <dgm:cxn modelId="{9AA44B5A-CB52-49C9-8AAC-B372A711AE81}" type="presParOf" srcId="{85D6CB51-38C2-4B21-8DDD-569935083130}" destId="{8B9250B7-14A9-4A99-9AC5-F9F4EEEAF128}" srcOrd="6" destOrd="0" presId="urn:microsoft.com/office/officeart/2005/8/layout/list1"/>
    <dgm:cxn modelId="{3C542B5D-4598-4BBC-AAE3-F5F3B7ED8BFC}" type="presParOf" srcId="{85D6CB51-38C2-4B21-8DDD-569935083130}" destId="{478B9B0D-DF0E-440A-A9D1-05B6AB5E2B95}" srcOrd="7" destOrd="0" presId="urn:microsoft.com/office/officeart/2005/8/layout/list1"/>
    <dgm:cxn modelId="{15FDF260-C6B1-4D10-B927-14AE3BB0E461}" type="presParOf" srcId="{85D6CB51-38C2-4B21-8DDD-569935083130}" destId="{074CC5F4-E138-432B-AE06-CC5ECC07D95D}" srcOrd="8" destOrd="0" presId="urn:microsoft.com/office/officeart/2005/8/layout/list1"/>
    <dgm:cxn modelId="{26384AB1-5382-49FB-B353-A6F3A90BD8BE}" type="presParOf" srcId="{074CC5F4-E138-432B-AE06-CC5ECC07D95D}" destId="{BAF5E77F-467A-4E7C-98C6-8D274CC6A8DD}" srcOrd="0" destOrd="0" presId="urn:microsoft.com/office/officeart/2005/8/layout/list1"/>
    <dgm:cxn modelId="{F62C8851-C16B-43C0-8C6A-3F75F47A67FC}" type="presParOf" srcId="{074CC5F4-E138-432B-AE06-CC5ECC07D95D}" destId="{B3042043-36BF-4E83-83CC-CFED1181415D}" srcOrd="1" destOrd="0" presId="urn:microsoft.com/office/officeart/2005/8/layout/list1"/>
    <dgm:cxn modelId="{5E1D2927-5C63-47AB-8A1A-38ADCEC171AF}" type="presParOf" srcId="{85D6CB51-38C2-4B21-8DDD-569935083130}" destId="{D04D0D30-AC55-4C5F-A5C4-90A88087A0AC}" srcOrd="9" destOrd="0" presId="urn:microsoft.com/office/officeart/2005/8/layout/list1"/>
    <dgm:cxn modelId="{2846B918-EC0F-4F6E-B789-EF3B4590E96C}" type="presParOf" srcId="{85D6CB51-38C2-4B21-8DDD-569935083130}" destId="{43DA9FC3-E062-4162-B1EF-F44A8C25B178}" srcOrd="10" destOrd="0" presId="urn:microsoft.com/office/officeart/2005/8/layout/list1"/>
    <dgm:cxn modelId="{4A749A86-31B7-4185-914B-6A595D7F100C}" type="presParOf" srcId="{85D6CB51-38C2-4B21-8DDD-569935083130}" destId="{624BE7AF-0BEF-4E80-A6D2-4089B04C50AF}" srcOrd="11" destOrd="0" presId="urn:microsoft.com/office/officeart/2005/8/layout/list1"/>
    <dgm:cxn modelId="{7E5D81D8-6C19-4037-B9E7-5C24EBCFBB91}" type="presParOf" srcId="{85D6CB51-38C2-4B21-8DDD-569935083130}" destId="{ADF3EF00-B18F-4357-B234-14334F642982}" srcOrd="12" destOrd="0" presId="urn:microsoft.com/office/officeart/2005/8/layout/list1"/>
    <dgm:cxn modelId="{460CF7AF-0903-4825-B4DF-A5A8AABC8280}" type="presParOf" srcId="{ADF3EF00-B18F-4357-B234-14334F642982}" destId="{1D3B5225-8FA3-4F82-BD29-7B6762201367}" srcOrd="0" destOrd="0" presId="urn:microsoft.com/office/officeart/2005/8/layout/list1"/>
    <dgm:cxn modelId="{8F2AEF89-1998-49CC-9F89-84A49F1C4CD2}" type="presParOf" srcId="{ADF3EF00-B18F-4357-B234-14334F642982}" destId="{BCB861D1-8746-42AD-B88E-FF48EF46B12B}" srcOrd="1" destOrd="0" presId="urn:microsoft.com/office/officeart/2005/8/layout/list1"/>
    <dgm:cxn modelId="{6A0DD76F-4AD6-4FAE-B081-7AF064336856}" type="presParOf" srcId="{85D6CB51-38C2-4B21-8DDD-569935083130}" destId="{A354EE6A-47DF-4454-B458-4E164F0B6216}" srcOrd="13" destOrd="0" presId="urn:microsoft.com/office/officeart/2005/8/layout/list1"/>
    <dgm:cxn modelId="{5D65DB8E-57A5-4841-9EE4-919D457998E9}" type="presParOf" srcId="{85D6CB51-38C2-4B21-8DDD-569935083130}" destId="{6CC089A0-3945-4585-89FB-185792DB3BC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DE06C-A7A6-4677-9BFC-226300019082}">
      <dsp:nvSpPr>
        <dsp:cNvPr id="0" name=""/>
        <dsp:cNvSpPr/>
      </dsp:nvSpPr>
      <dsp:spPr>
        <a:xfrm>
          <a:off x="0" y="320008"/>
          <a:ext cx="781840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165C2-CDE0-4BA4-9232-8E294406C796}">
      <dsp:nvSpPr>
        <dsp:cNvPr id="0" name=""/>
        <dsp:cNvSpPr/>
      </dsp:nvSpPr>
      <dsp:spPr>
        <a:xfrm>
          <a:off x="390920" y="10048"/>
          <a:ext cx="547288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862" tIns="0" rIns="2068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NILAI-NILAI PANCASILA</a:t>
          </a:r>
          <a:endParaRPr lang="en-US" sz="2100" kern="1200" dirty="0"/>
        </a:p>
      </dsp:txBody>
      <dsp:txXfrm>
        <a:off x="421182" y="40310"/>
        <a:ext cx="5412360" cy="559396"/>
      </dsp:txXfrm>
    </dsp:sp>
    <dsp:sp modelId="{8B9250B7-14A9-4A99-9AC5-F9F4EEEAF128}">
      <dsp:nvSpPr>
        <dsp:cNvPr id="0" name=""/>
        <dsp:cNvSpPr/>
      </dsp:nvSpPr>
      <dsp:spPr>
        <a:xfrm>
          <a:off x="0" y="1272568"/>
          <a:ext cx="781840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5C908-8132-45B6-B491-574A5C047F23}">
      <dsp:nvSpPr>
        <dsp:cNvPr id="0" name=""/>
        <dsp:cNvSpPr/>
      </dsp:nvSpPr>
      <dsp:spPr>
        <a:xfrm>
          <a:off x="390920" y="962608"/>
          <a:ext cx="547288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862" tIns="0" rIns="2068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PERATURAN PERUNDANGAN YANG BERLAKU</a:t>
          </a:r>
          <a:endParaRPr lang="en-US" sz="2100" kern="1200" dirty="0"/>
        </a:p>
      </dsp:txBody>
      <dsp:txXfrm>
        <a:off x="421182" y="992870"/>
        <a:ext cx="5412360" cy="559396"/>
      </dsp:txXfrm>
    </dsp:sp>
    <dsp:sp modelId="{43DA9FC3-E062-4162-B1EF-F44A8C25B178}">
      <dsp:nvSpPr>
        <dsp:cNvPr id="0" name=""/>
        <dsp:cNvSpPr/>
      </dsp:nvSpPr>
      <dsp:spPr>
        <a:xfrm>
          <a:off x="0" y="2225129"/>
          <a:ext cx="781840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42043-36BF-4E83-83CC-CFED1181415D}">
      <dsp:nvSpPr>
        <dsp:cNvPr id="0" name=""/>
        <dsp:cNvSpPr/>
      </dsp:nvSpPr>
      <dsp:spPr>
        <a:xfrm>
          <a:off x="390920" y="1915168"/>
          <a:ext cx="547288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862" tIns="0" rIns="2068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TUNTUTAN KOMPETENSI ABAD XXI</a:t>
          </a:r>
          <a:endParaRPr lang="en-US" sz="2100" kern="1200" dirty="0"/>
        </a:p>
      </dsp:txBody>
      <dsp:txXfrm>
        <a:off x="421182" y="1945430"/>
        <a:ext cx="5412360" cy="559396"/>
      </dsp:txXfrm>
    </dsp:sp>
    <dsp:sp modelId="{6CC089A0-3945-4585-89FB-185792DB3BC3}">
      <dsp:nvSpPr>
        <dsp:cNvPr id="0" name=""/>
        <dsp:cNvSpPr/>
      </dsp:nvSpPr>
      <dsp:spPr>
        <a:xfrm>
          <a:off x="0" y="3177689"/>
          <a:ext cx="781840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861D1-8746-42AD-B88E-FF48EF46B12B}">
      <dsp:nvSpPr>
        <dsp:cNvPr id="0" name=""/>
        <dsp:cNvSpPr/>
      </dsp:nvSpPr>
      <dsp:spPr>
        <a:xfrm>
          <a:off x="390920" y="2867729"/>
          <a:ext cx="547288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862" tIns="0" rIns="2068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KONDISI  PLURALITAS LINGKUNGAN NKRI  </a:t>
          </a:r>
          <a:endParaRPr lang="en-US" sz="2100" kern="1200" dirty="0"/>
        </a:p>
      </dsp:txBody>
      <dsp:txXfrm>
        <a:off x="421182" y="2897991"/>
        <a:ext cx="5412360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F2A61-D7ED-4373-BB6F-4EDE2DFC92BE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13450-6F7F-43FB-838F-34901EC0A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080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217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036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867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341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584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82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359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4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5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31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87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89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670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70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036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86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7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5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4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8318810" y="0"/>
            <a:ext cx="479502" cy="512956"/>
          </a:xfrm>
          <a:prstGeom prst="rect">
            <a:avLst/>
          </a:prstGeom>
          <a:solidFill>
            <a:srgbClr val="0D0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9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0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4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1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A96D-B429-4A54-8C1E-C24C3B7A25A3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B2C9-FDEF-43DE-84E1-56E2AF8B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5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 descr="Screen shot 2009-11-24 at 9.31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88131"/>
            <a:ext cx="1876425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117140"/>
            <a:ext cx="8801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WORKSHOP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PENGEMBANGAN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PPKn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endParaRPr lang="en-US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Kebijakan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Pengembangan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Pendidikan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Pancasila</a:t>
            </a: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Menyongsong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Indonesia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Emas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2045</a:t>
            </a:r>
          </a:p>
          <a:p>
            <a:pPr algn="ctr"/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Semarang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Desember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2019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6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1"/>
          <p:cNvGrpSpPr/>
          <p:nvPr/>
        </p:nvGrpSpPr>
        <p:grpSpPr>
          <a:xfrm rot="10800000">
            <a:off x="10716" y="-45244"/>
            <a:ext cx="360759" cy="781050"/>
            <a:chOff x="-808089" y="-507170"/>
            <a:chExt cx="3836945" cy="8328910"/>
          </a:xfrm>
        </p:grpSpPr>
        <p:sp>
          <p:nvSpPr>
            <p:cNvPr id="35" name="任意多边形 34"/>
            <p:cNvSpPr/>
            <p:nvPr/>
          </p:nvSpPr>
          <p:spPr>
            <a:xfrm rot="1570083" flipH="1">
              <a:off x="-364881" y="3631892"/>
              <a:ext cx="3393737" cy="4202549"/>
            </a:xfrm>
            <a:custGeom>
              <a:avLst/>
              <a:gdLst>
                <a:gd name="connsiteX0" fmla="*/ 3393964 w 3393964"/>
                <a:gd name="connsiteY0" fmla="*/ 0 h 4202366"/>
                <a:gd name="connsiteX1" fmla="*/ 3393964 w 3393964"/>
                <a:gd name="connsiteY1" fmla="*/ 4202366 h 4202366"/>
                <a:gd name="connsiteX2" fmla="*/ 0 w 3393964"/>
                <a:gd name="connsiteY2" fmla="*/ 2534679 h 4202366"/>
                <a:gd name="connsiteX3" fmla="*/ 1245462 w 3393964"/>
                <a:gd name="connsiteY3" fmla="*/ 0 h 4202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3964" h="4202366">
                  <a:moveTo>
                    <a:pt x="3393964" y="0"/>
                  </a:moveTo>
                  <a:lnTo>
                    <a:pt x="3393964" y="4202366"/>
                  </a:lnTo>
                  <a:lnTo>
                    <a:pt x="0" y="2534679"/>
                  </a:lnTo>
                  <a:lnTo>
                    <a:pt x="1245462" y="0"/>
                  </a:lnTo>
                  <a:close/>
                </a:path>
              </a:pathLst>
            </a:custGeom>
            <a:solidFill>
              <a:srgbClr val="017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/>
            </a:p>
          </p:txBody>
        </p:sp>
        <p:sp>
          <p:nvSpPr>
            <p:cNvPr id="36" name="任意多边形 35"/>
            <p:cNvSpPr/>
            <p:nvPr/>
          </p:nvSpPr>
          <p:spPr>
            <a:xfrm rot="1561294">
              <a:off x="-795430" y="3695371"/>
              <a:ext cx="63320" cy="3313793"/>
            </a:xfrm>
            <a:custGeom>
              <a:avLst/>
              <a:gdLst>
                <a:gd name="connsiteX0" fmla="*/ 0 w 69011"/>
                <a:gd name="connsiteY0" fmla="*/ 0 h 3314496"/>
                <a:gd name="connsiteX1" fmla="*/ 0 w 69011"/>
                <a:gd name="connsiteY1" fmla="*/ 3314496 h 3314496"/>
                <a:gd name="connsiteX2" fmla="*/ 69011 w 69011"/>
                <a:gd name="connsiteY2" fmla="*/ 3280805 h 3314496"/>
                <a:gd name="connsiteX3" fmla="*/ 69011 w 69011"/>
                <a:gd name="connsiteY3" fmla="*/ 0 h 331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11" h="3314496">
                  <a:moveTo>
                    <a:pt x="0" y="0"/>
                  </a:moveTo>
                  <a:lnTo>
                    <a:pt x="0" y="3314496"/>
                  </a:lnTo>
                  <a:lnTo>
                    <a:pt x="69011" y="3280805"/>
                  </a:lnTo>
                  <a:lnTo>
                    <a:pt x="69011" y="0"/>
                  </a:lnTo>
                  <a:close/>
                </a:path>
              </a:pathLst>
            </a:custGeom>
            <a:solidFill>
              <a:srgbClr val="00A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/>
            </a:p>
          </p:txBody>
        </p:sp>
        <p:sp>
          <p:nvSpPr>
            <p:cNvPr id="11" name="任意多边形 10"/>
            <p:cNvSpPr/>
            <p:nvPr/>
          </p:nvSpPr>
          <p:spPr>
            <a:xfrm rot="1561294">
              <a:off x="-212923" y="-494477"/>
              <a:ext cx="189952" cy="7782964"/>
            </a:xfrm>
            <a:custGeom>
              <a:avLst/>
              <a:gdLst>
                <a:gd name="connsiteX0" fmla="*/ 196346 w 196346"/>
                <a:gd name="connsiteY0" fmla="*/ 0 h 7780215"/>
                <a:gd name="connsiteX1" fmla="*/ 0 w 196346"/>
                <a:gd name="connsiteY1" fmla="*/ 95856 h 7780215"/>
                <a:gd name="connsiteX2" fmla="*/ 0 w 196346"/>
                <a:gd name="connsiteY2" fmla="*/ 7780215 h 7780215"/>
                <a:gd name="connsiteX3" fmla="*/ 196346 w 196346"/>
                <a:gd name="connsiteY3" fmla="*/ 7700382 h 778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46" h="7780215">
                  <a:moveTo>
                    <a:pt x="196346" y="0"/>
                  </a:moveTo>
                  <a:lnTo>
                    <a:pt x="0" y="95856"/>
                  </a:lnTo>
                  <a:lnTo>
                    <a:pt x="0" y="7780215"/>
                  </a:lnTo>
                  <a:lnTo>
                    <a:pt x="196346" y="7700382"/>
                  </a:ln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/>
            </a:p>
          </p:txBody>
        </p:sp>
      </p:grpSp>
      <p:sp>
        <p:nvSpPr>
          <p:cNvPr id="27653" name="文本框 18"/>
          <p:cNvSpPr txBox="1"/>
          <p:nvPr/>
        </p:nvSpPr>
        <p:spPr>
          <a:xfrm>
            <a:off x="367904" y="46435"/>
            <a:ext cx="4788694" cy="41549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100" b="1" dirty="0" smtClean="0">
                <a:solidFill>
                  <a:srgbClr val="32353A"/>
                </a:solidFill>
                <a:latin typeface="微软雅黑" pitchFamily="34" charset="-122"/>
                <a:ea typeface="微软雅黑" pitchFamily="34" charset="-122"/>
              </a:rPr>
              <a:t>STANDAR ISI</a:t>
            </a:r>
            <a:endParaRPr lang="zh-CN" altLang="en-US" sz="2100" b="1" dirty="0">
              <a:solidFill>
                <a:srgbClr val="32353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弧形 6"/>
          <p:cNvSpPr/>
          <p:nvPr/>
        </p:nvSpPr>
        <p:spPr>
          <a:xfrm>
            <a:off x="2668190" y="1313210"/>
            <a:ext cx="30361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弧形 7"/>
          <p:cNvSpPr/>
          <p:nvPr/>
        </p:nvSpPr>
        <p:spPr>
          <a:xfrm>
            <a:off x="2678902" y="2778668"/>
            <a:ext cx="30361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弧形 8"/>
          <p:cNvSpPr/>
          <p:nvPr/>
        </p:nvSpPr>
        <p:spPr>
          <a:xfrm>
            <a:off x="2738825" y="4242134"/>
            <a:ext cx="30361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文本框 9"/>
          <p:cNvSpPr txBox="1">
            <a:spLocks noChangeArrowheads="1"/>
          </p:cNvSpPr>
          <p:nvPr/>
        </p:nvSpPr>
        <p:spPr bwMode="auto">
          <a:xfrm>
            <a:off x="2971800" y="1293655"/>
            <a:ext cx="34108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Keterkaitan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 SKL 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dan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Standar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 Isi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5" name="矩形 10"/>
          <p:cNvSpPr>
            <a:spLocks noChangeArrowheads="1"/>
          </p:cNvSpPr>
          <p:nvPr/>
        </p:nvSpPr>
        <p:spPr bwMode="auto">
          <a:xfrm>
            <a:off x="3200400" y="1756975"/>
            <a:ext cx="6813124" cy="53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285750" indent="-285750" defTabSz="91201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Lingkup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materi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memiliki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kontribusi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terhadap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pencapaian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SKL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.</a:t>
            </a:r>
            <a:endParaRPr lang="en-US" altLang="zh-CN" sz="1400" b="1" dirty="0" smtClean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  <a:p>
            <a:pPr marL="285750" indent="-285750" defTabSz="91201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Terdapat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kode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profil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SKL,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Standar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Isi yang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dapat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ditelusuri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sp>
        <p:nvSpPr>
          <p:cNvPr id="16" name="文本框 11"/>
          <p:cNvSpPr txBox="1">
            <a:spLocks noChangeArrowheads="1"/>
          </p:cNvSpPr>
          <p:nvPr/>
        </p:nvSpPr>
        <p:spPr bwMode="auto">
          <a:xfrm>
            <a:off x="2971800" y="2583875"/>
            <a:ext cx="21154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Lingkup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materi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17" name="矩形 12"/>
          <p:cNvSpPr>
            <a:spLocks noChangeArrowheads="1"/>
          </p:cNvSpPr>
          <p:nvPr/>
        </p:nvSpPr>
        <p:spPr bwMode="auto">
          <a:xfrm>
            <a:off x="3254162" y="3104147"/>
            <a:ext cx="6553200" cy="185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285750" indent="-285750" defTabSz="912019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Kedalaman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keluasan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materi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di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masing-masing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satuan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pendidikan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(SD/MI,SMP/MTs, </a:t>
            </a:r>
            <a:r>
              <a:rPr lang="en-US" altLang="zh-CN" sz="12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12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SMA/MA)</a:t>
            </a:r>
          </a:p>
          <a:p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200" b="1" dirty="0" smtClean="0">
                <a:latin typeface="微软雅黑" pitchFamily="34" charset="-122"/>
                <a:ea typeface="微软雅黑" pitchFamily="34" charset="-122"/>
              </a:rPr>
              <a:t>   Bahasa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Inggris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wajib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di SMP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SMA,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pilihan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di SD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kelas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IV, V,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200" b="1" dirty="0" smtClean="0">
                <a:latin typeface="微软雅黑" pitchFamily="34" charset="-122"/>
                <a:ea typeface="微软雅黑" pitchFamily="34" charset="-122"/>
              </a:rPr>
              <a:t>VI </a:t>
            </a:r>
          </a:p>
          <a:p>
            <a:pPr>
              <a:buNone/>
            </a:pPr>
            <a:r>
              <a:rPr lang="en-US" sz="1200" b="1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sz="1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baru</a:t>
            </a:r>
            <a:r>
              <a:rPr 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). </a:t>
            </a:r>
            <a:endParaRPr lang="en-US" sz="1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228600" lvl="1" indent="-228600"/>
            <a:r>
              <a:rPr lang="en-US" sz="1200" b="1" dirty="0" err="1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Pendidikan</a:t>
            </a:r>
            <a:r>
              <a:rPr lang="en-US" sz="12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sz="1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Pancasila </a:t>
            </a:r>
            <a:r>
              <a:rPr lang="en-US" sz="1200" b="1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dan</a:t>
            </a:r>
            <a:r>
              <a:rPr lang="en-US" sz="1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sz="1200" b="1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Kewarganegaraan</a:t>
            </a:r>
            <a:r>
              <a:rPr lang="en-US" sz="1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(</a:t>
            </a:r>
            <a:r>
              <a:rPr lang="en-US" sz="1200" b="1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PPKn</a:t>
            </a:r>
            <a:r>
              <a:rPr lang="en-US" sz="1200" b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) </a:t>
            </a:r>
            <a:r>
              <a:rPr 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baru</a:t>
            </a:r>
            <a:r>
              <a:rPr lang="en-US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). </a:t>
            </a:r>
            <a:endParaRPr lang="en-US" sz="1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sz="1200" b="1" dirty="0" smtClean="0">
                <a:latin typeface="微软雅黑" pitchFamily="34" charset="-122"/>
                <a:ea typeface="微软雅黑" pitchFamily="34" charset="-122"/>
              </a:rPr>
              <a:t>    Bahasa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asing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lainnya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: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pilihan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di SD, SMP, </a:t>
            </a:r>
            <a:r>
              <a:rPr lang="en-US" sz="120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2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200" b="1" dirty="0" smtClean="0">
                <a:latin typeface="微软雅黑" pitchFamily="34" charset="-122"/>
                <a:ea typeface="微软雅黑" pitchFamily="34" charset="-122"/>
              </a:rPr>
              <a:t>SMA </a:t>
            </a:r>
            <a:r>
              <a:rPr 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sz="12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baru</a:t>
            </a:r>
            <a:r>
              <a:rPr 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). </a:t>
            </a:r>
            <a:endParaRPr lang="en-US" sz="1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defTabSz="912019">
              <a:lnSpc>
                <a:spcPct val="120000"/>
              </a:lnSpc>
              <a:spcBef>
                <a:spcPct val="20000"/>
              </a:spcBef>
              <a:defRPr/>
            </a:pPr>
            <a:endParaRPr lang="en-US" altLang="zh-CN" sz="14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cxnSp>
        <p:nvCxnSpPr>
          <p:cNvPr id="22" name="直接连接符 9"/>
          <p:cNvCxnSpPr/>
          <p:nvPr/>
        </p:nvCxnSpPr>
        <p:spPr>
          <a:xfrm>
            <a:off x="2830707" y="1694135"/>
            <a:ext cx="0" cy="10513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9"/>
          <p:cNvCxnSpPr/>
          <p:nvPr/>
        </p:nvCxnSpPr>
        <p:spPr>
          <a:xfrm>
            <a:off x="2830707" y="3082278"/>
            <a:ext cx="0" cy="10513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Screen shot 2009-11-24 at 9.31.5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59259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220848" y="1358729"/>
            <a:ext cx="18881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Ada </a:t>
            </a:r>
            <a:r>
              <a:rPr lang="en-US" sz="1400" dirty="0" err="1" smtClean="0"/>
              <a:t>pandangan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: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Standar</a:t>
            </a:r>
            <a:r>
              <a:rPr lang="en-US" sz="1400" dirty="0" smtClean="0"/>
              <a:t> </a:t>
            </a:r>
            <a:r>
              <a:rPr lang="en-US" sz="1400" dirty="0" err="1"/>
              <a:t>isi</a:t>
            </a:r>
            <a:r>
              <a:rPr lang="en-US" sz="1400" dirty="0"/>
              <a:t> </a:t>
            </a:r>
            <a:r>
              <a:rPr lang="en-US" sz="1400" dirty="0" err="1"/>
              <a:t>terlalu</a:t>
            </a:r>
            <a:r>
              <a:rPr lang="en-US" sz="1400" dirty="0"/>
              <a:t> </a:t>
            </a:r>
            <a:r>
              <a:rPr lang="en-US" sz="1400" dirty="0" err="1"/>
              <a:t>berat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Standar</a:t>
            </a:r>
            <a:r>
              <a:rPr lang="en-US" sz="1400" dirty="0"/>
              <a:t> </a:t>
            </a:r>
            <a:r>
              <a:rPr lang="en-US" sz="1400" dirty="0" err="1"/>
              <a:t>isi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singkat</a:t>
            </a:r>
            <a:r>
              <a:rPr lang="en-US" sz="1400" dirty="0"/>
              <a:t>, </a:t>
            </a:r>
            <a:r>
              <a:rPr lang="en-US" sz="1400" dirty="0" err="1"/>
              <a:t>mengajarkan</a:t>
            </a:r>
            <a:r>
              <a:rPr lang="en-US" sz="1400" dirty="0"/>
              <a:t> yang </a:t>
            </a:r>
            <a:r>
              <a:rPr lang="en-US" sz="1400" dirty="0" err="1"/>
              <a:t>esensial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Kesalahpahaman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kurikulum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mata</a:t>
            </a:r>
            <a:r>
              <a:rPr lang="en-US" sz="1400" dirty="0"/>
              <a:t> </a:t>
            </a:r>
            <a:r>
              <a:rPr lang="en-US" sz="1400" dirty="0" err="1"/>
              <a:t>pelajaran</a:t>
            </a:r>
            <a:r>
              <a:rPr lang="en-US" sz="1400" dirty="0"/>
              <a:t> </a:t>
            </a:r>
            <a:r>
              <a:rPr lang="en-US" sz="1400" dirty="0" err="1"/>
              <a:t>ditetapkan</a:t>
            </a:r>
            <a:r>
              <a:rPr lang="en-US" sz="1400" dirty="0"/>
              <a:t> BSNP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2087955" y="2619827"/>
            <a:ext cx="442509" cy="635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文本框 9"/>
          <p:cNvSpPr txBox="1">
            <a:spLocks noChangeArrowheads="1"/>
          </p:cNvSpPr>
          <p:nvPr/>
        </p:nvSpPr>
        <p:spPr bwMode="auto">
          <a:xfrm>
            <a:off x="219072" y="798853"/>
            <a:ext cx="28233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Sebelum</a:t>
            </a:r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Direvisi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0" name="文本框 9"/>
          <p:cNvSpPr txBox="1">
            <a:spLocks noChangeArrowheads="1"/>
          </p:cNvSpPr>
          <p:nvPr/>
        </p:nvSpPr>
        <p:spPr bwMode="auto">
          <a:xfrm>
            <a:off x="2738825" y="806314"/>
            <a:ext cx="28233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Revisi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96467" y="1129479"/>
            <a:ext cx="16002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38825" y="1121348"/>
            <a:ext cx="8001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直角三角形 11"/>
          <p:cNvSpPr/>
          <p:nvPr/>
        </p:nvSpPr>
        <p:spPr>
          <a:xfrm rot="10800000">
            <a:off x="7754938" y="-12700"/>
            <a:ext cx="1411288" cy="1409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Arial Unicode MS" panose="020B0604020202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230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/>
          </p:nvPr>
        </p:nvGraphicFramePr>
        <p:xfrm>
          <a:off x="609599" y="971550"/>
          <a:ext cx="7818407" cy="371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文本框 10"/>
          <p:cNvSpPr txBox="1"/>
          <p:nvPr/>
        </p:nvSpPr>
        <p:spPr>
          <a:xfrm>
            <a:off x="229598" y="126163"/>
            <a:ext cx="7482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DASAR PERTIMBANGAN UMUM PERUMUSAN STANDAR ISI</a:t>
            </a:r>
            <a:endParaRPr lang="en-US" altLang="zh-CN" sz="2000" b="1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83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5775" y="2079089"/>
            <a:ext cx="8172450" cy="985324"/>
          </a:xfrm>
          <a:prstGeom prst="roundRect">
            <a:avLst/>
          </a:prstGeom>
          <a:solidFill>
            <a:srgbClr val="80008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Muatan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PPKn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Screen shot 2009-11-24 at 9.31.5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431" y="212646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99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32224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Muatan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94393"/>
              </p:ext>
            </p:extLst>
          </p:nvPr>
        </p:nvGraphicFramePr>
        <p:xfrm>
          <a:off x="609600" y="905510"/>
          <a:ext cx="7620000" cy="383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880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Deskripsi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Tujuan</a:t>
                      </a:r>
                      <a:r>
                        <a:rPr lang="en-US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Pembelajaran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623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itchFamily="34" charset="0"/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Pendidikan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Pancasila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Kewarganegaraan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PPKn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merupakan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muatan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pelajaran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yang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berfungsi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sebagai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wahana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pengembangan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pelestarian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nilai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luhur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moral yang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berakar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pada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budaya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bangsa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Indonesia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serta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berorientasi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pada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penguatan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karakter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kebangsaan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melalui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kajian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tentang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nilai-nilai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pengetahuan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Pancasila,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kewarganegaraan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serta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implementasinya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kehidupan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bermasyarakat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berbangsa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bernegara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bingkai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Negara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Kesatuan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Republik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Indonesia (NKRI).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rgbClr val="7CD8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itchFamily="34" charset="0"/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Muatan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Pendidikan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Pancasila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Kewarganegaraan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PPKn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menekankan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pencapaian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tujuan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sikap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afektif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pengetahuan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kognitif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keterampilan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psikomotorik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yaitu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menumbuhkan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mengembangkan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menginternalisasi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mengaktulisasikan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nilai-nilai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Pancasila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kewarganegaraan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dalam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perilaku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kehidupan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sehari-hari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sebagai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warga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negara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Indonesia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yang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jati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diri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cinta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tanah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air,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berdaya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saing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cerdas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partisipatif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aktif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(good, competitive, smart, and participative citizens)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guna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mempertahankan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kedudukan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fungsi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Pancasila,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penegakan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UUD Negara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Republik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Indonesia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tahun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1945 (UUD NRI 1945),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menghargai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Bhinneka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Tunggal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Ika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memperkokoh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keutuhan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NKRI.</a:t>
                      </a:r>
                      <a:endParaRPr lang="id-ID" sz="12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rgbClr val="7CD8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15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2095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Muatan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40748"/>
              </p:ext>
            </p:extLst>
          </p:nvPr>
        </p:nvGraphicFramePr>
        <p:xfrm>
          <a:off x="228600" y="905510"/>
          <a:ext cx="8382000" cy="378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4000"/>
              </a:tblGrid>
              <a:tr h="464130"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SD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Rendah</a:t>
                      </a:r>
                      <a:endParaRPr lang="en-US" sz="105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I-III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05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SD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Tinggi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endParaRPr lang="en-US" sz="105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IV-VI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05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SMP (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VII-IX)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endParaRPr lang="en-US" sz="105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SMA 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X-XII</a:t>
                      </a:r>
                      <a:r>
                        <a:rPr lang="id-ID" sz="105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050" b="1" dirty="0" smtClean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8848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Pancasila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sebagai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dasar negara; 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penerapan nilai-nilai Pancasila; 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nilai-nilai dan norma;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karakter jujur, santun, mandiri, patuh, bertanggung jawab</a:t>
                      </a: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dan disiplin</a:t>
                      </a: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hak dan kewajiban warganegara;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keberagaman suku, agama, ras, antargolongan, gender, dan bahasa; serta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peraturan, tata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tertib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norma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sosial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.</a:t>
                      </a:r>
                      <a:endParaRPr lang="en-US" sz="1050" b="1" kern="1200" dirty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Pancasila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sebagai</a:t>
                      </a: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identitas dan kepribadian bangsa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Bentuk pengamalan nilai-nilai Pancasila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 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nilai-nilai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perjuangan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bangsa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Indonesia;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karakter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jujur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santun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mandiri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patuh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bertanggung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jawab</a:t>
                      </a: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dan disiplin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peraturan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tata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tertib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norma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sosial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persatuan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kesatuan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hak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kewajiban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warganegara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keberagaman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suku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agama,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ras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antargolongan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, gender,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bahasa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</a:p>
                    <a:p>
                      <a:pPr marL="223838" lvl="3" indent="-223838">
                        <a:buFont typeface="+mj-lt"/>
                        <a:buAutoNum type="arabicPeriod"/>
                      </a:pP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kebanggaan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cinta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tanah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air;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serta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223838" indent="-223838">
                        <a:buFont typeface="+mj-lt"/>
                        <a:buNone/>
                      </a:pP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10.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penggunaan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teknologi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informasi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.</a:t>
                      </a:r>
                      <a:endParaRPr lang="id-ID" sz="105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Pancasila sebagai dasar negara; 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penerapan nilai-nilai Pancasila; 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nilai-nilai dan norma;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karakter jujur, santun, mandiri, patuh, bertanggung jawab;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disiplin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dan</a:t>
                      </a: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50" b="1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Integritas</a:t>
                      </a:r>
                      <a:r>
                        <a:rPr lang="id-ID" sz="1050" b="1" kern="1200" dirty="0" smtClean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;</a:t>
                      </a:r>
                      <a:endParaRPr lang="en-US" sz="1050" b="1" kern="1200" dirty="0" smtClean="0">
                        <a:solidFill>
                          <a:srgbClr val="FF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hak dan kewajiban warganegara;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keberagaman suku, agama, ras, antargolongan, gender, dan bahasa; serta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05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peraturan, tata tertib, dan norma sosial.</a:t>
                      </a:r>
                      <a:endParaRPr lang="id-ID" sz="105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6427" y="2095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71617"/>
              </p:ext>
            </p:extLst>
          </p:nvPr>
        </p:nvGraphicFramePr>
        <p:xfrm>
          <a:off x="381000" y="895350"/>
          <a:ext cx="8199407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Rendah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I-III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2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Tinggi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IV-VI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8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jujur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 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jujur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 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0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jujur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jujur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jujur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jujur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1269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Kepatuhan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tata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tertib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peraturan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norma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id-ID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Arti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 fungsi Pancasila sebagai Dasar Negara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69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5.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patuh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tata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tertib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peraturan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norma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5.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Arti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fungsi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Pancasila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sebagai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pandangan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hidup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bangsa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Indonesia.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6. </a:t>
                      </a:r>
                      <a:r>
                        <a:rPr lang="id-ID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Kepedulian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 lingkungan alam dan sosial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6.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Penerapan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nilai-nilai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Pancasila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7.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bentuk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kepedulian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 sosial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7.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Perjuangan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bangsa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Indonesia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mencapai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kemerdekaan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68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76053"/>
              </p:ext>
            </p:extLst>
          </p:nvPr>
        </p:nvGraphicFramePr>
        <p:xfrm>
          <a:off x="166616" y="895350"/>
          <a:ext cx="8199407" cy="387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450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Rendah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I-III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2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SD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Tinggi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/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IV-VI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id-ID" sz="18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8.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mandiri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bertanggung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jawab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8.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Cinta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bangga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tanah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air,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bangsa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negara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1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9.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berperilaku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mandiri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bertanggung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jawab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9.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cinta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bangga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tanah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air,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bangsa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negara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7242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10.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mandiri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bertanggung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jawab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</a:t>
                      </a:r>
                      <a:r>
                        <a:rPr lang="id-ID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10.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Hak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kewajiban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sebagai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warga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negara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demokratis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  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8679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11. </a:t>
                      </a:r>
                      <a:r>
                        <a:rPr lang="id-ID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Berinteraksi </a:t>
                      </a:r>
                      <a:r>
                        <a:rPr lang="id-ID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secara santun di lingkungan keluarga, sekolah, dan lingkungan sekitar.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11.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Penerapan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hak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kewajiban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sebagai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warga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negara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demokratis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7242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12. </a:t>
                      </a:r>
                      <a:r>
                        <a:rPr lang="id-ID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Penyesuaian </a:t>
                      </a:r>
                      <a:r>
                        <a:rPr lang="id-ID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diri dengan situasi di lingkungan keluarga, sekolah, dan lingkungan sekitar.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12.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Keberagaman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suku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agama,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ras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antargolongan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gender,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bahasa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7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13.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Pentingnya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bertanya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 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13.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Persatuan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kesatuan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keberagaman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suku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agama,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ras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antargolongan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gender,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bahasa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7242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14. </a:t>
                      </a:r>
                      <a:r>
                        <a:rPr lang="id-ID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 </a:t>
                      </a:r>
                      <a:r>
                        <a:rPr lang="id-ID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 cara bertanya dengan santun dalam  keluarga, sekolah, dan lingkungan sekitar.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14.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toleransi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05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2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66978"/>
              </p:ext>
            </p:extLst>
          </p:nvPr>
        </p:nvGraphicFramePr>
        <p:xfrm>
          <a:off x="228600" y="675757"/>
          <a:ext cx="8199407" cy="368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9248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IV-VI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IV-VI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981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15.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patuh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norma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indent="-231775" algn="l" defTabSz="9143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21.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interaksi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santun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 smtClean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016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16. </a:t>
                      </a:r>
                      <a:r>
                        <a:rPr lang="id-ID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 peduli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terhadap lingkungan alam dan lingkungan sosial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22.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berinteraksi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santun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keluarga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7071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17.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mandiri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tanggungjawab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melaksanakan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tugas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kewajiban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 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23.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Arti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manfaat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bertanya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7071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18.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mandiri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bertanggung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jawab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 keluarga,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24.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bertanya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baik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4702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19.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Berbagai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contoh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sikap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perilaku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mandiri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bertanggung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jawab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 keluarga,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lingkungan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sekitar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25.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Kebiasaan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bertanya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kritis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santun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5320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20.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Arti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manfaat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interaksi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kehidupan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sehari-hari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Calibri" panose="020F0502020204030204" pitchFamily="34" charset="0"/>
                        </a:rPr>
                        <a:t>. </a:t>
                      </a:r>
                      <a:endParaRPr lang="en-US" sz="1100" b="1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7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999618"/>
              </p:ext>
            </p:extLst>
          </p:nvPr>
        </p:nvGraphicFramePr>
        <p:xfrm>
          <a:off x="228600" y="675757"/>
          <a:ext cx="8199407" cy="4012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603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2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Konsep</a:t>
                      </a: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prinsip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kejujuran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603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 dan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2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anti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korupsi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Dampak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positif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2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bagi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setiap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konteks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Dampak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negatif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31775" algn="l"/>
                        </a:tabLs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12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bagi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penyelenggara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372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Penerapan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jujur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pribadi,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sekolah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5.Nilai 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fundamental, instrumental,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praktis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sila-sila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490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Sejarah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perumusan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penetapan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US" sz="12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Pengambilan</a:t>
                      </a: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keputusan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sesuai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kerangka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praktik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kenegaraan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4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Arti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makna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n-US" sz="12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2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yang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terkandung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pasal-pasal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UUD NRI 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1945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praktik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penyelenggaraan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2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17704"/>
              </p:ext>
            </p:extLst>
          </p:nvPr>
        </p:nvGraphicFramePr>
        <p:xfrm>
          <a:off x="166616" y="619077"/>
          <a:ext cx="8199407" cy="4268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sumber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penyelenggaraan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ketatanegaraan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Dinamika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konstitusi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spirit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penyelenggaraan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Fungsi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pandangan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hidup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10.Penerapan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Implementasi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pandangan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hidup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Arti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makna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pandangan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hidup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Eksistensi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percaturan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ideologi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dunia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pedoman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kajian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sejarah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perjuangan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9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Pengamalan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rasa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cinta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bangga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rela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berkorban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tanah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air,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lang="id-ID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Fungsi </a:t>
                      </a:r>
                      <a:r>
                        <a:rPr lang="id-ID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 sebagai kepribadian, perjanjian luhur, cita-cita, dan tujuan bangsa Indonesia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Persatuan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kesatuan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serta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rela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berkorban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tanah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air,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60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 8"/>
          <p:cNvSpPr/>
          <p:nvPr/>
        </p:nvSpPr>
        <p:spPr>
          <a:xfrm>
            <a:off x="0" y="1381846"/>
            <a:ext cx="9144000" cy="989176"/>
          </a:xfrm>
          <a:custGeom>
            <a:avLst/>
            <a:gdLst>
              <a:gd name="connsiteX0" fmla="*/ 0 w 8663353"/>
              <a:gd name="connsiteY0" fmla="*/ 1008184 h 1106406"/>
              <a:gd name="connsiteX1" fmla="*/ 2309446 w 8663353"/>
              <a:gd name="connsiteY1" fmla="*/ 410307 h 1106406"/>
              <a:gd name="connsiteX2" fmla="*/ 5040923 w 8663353"/>
              <a:gd name="connsiteY2" fmla="*/ 1101969 h 1106406"/>
              <a:gd name="connsiteX3" fmla="*/ 8663353 w 8663353"/>
              <a:gd name="connsiteY3" fmla="*/ 0 h 110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3353" h="1106406">
                <a:moveTo>
                  <a:pt x="0" y="1008184"/>
                </a:moveTo>
                <a:cubicBezTo>
                  <a:pt x="734646" y="701430"/>
                  <a:pt x="1469292" y="394676"/>
                  <a:pt x="2309446" y="410307"/>
                </a:cubicBezTo>
                <a:cubicBezTo>
                  <a:pt x="3149600" y="425938"/>
                  <a:pt x="3981938" y="1170354"/>
                  <a:pt x="5040923" y="1101969"/>
                </a:cubicBezTo>
                <a:cubicBezTo>
                  <a:pt x="6099908" y="1033584"/>
                  <a:pt x="7381630" y="516792"/>
                  <a:pt x="8663353" y="0"/>
                </a:cubicBezTo>
              </a:path>
            </a:pathLst>
          </a:custGeom>
          <a:noFill/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Arial" panose="020B060402020209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5182352" y="1974258"/>
            <a:ext cx="640014" cy="6400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46" name="Freeform 21"/>
          <p:cNvSpPr>
            <a:spLocks noEditPoints="1"/>
          </p:cNvSpPr>
          <p:nvPr/>
        </p:nvSpPr>
        <p:spPr bwMode="auto">
          <a:xfrm>
            <a:off x="5346031" y="2142738"/>
            <a:ext cx="308632" cy="303054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6 h 204"/>
              <a:gd name="T34" fmla="*/ 34 w 208"/>
              <a:gd name="T35" fmla="*/ 138 h 204"/>
              <a:gd name="T36" fmla="*/ 23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1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6"/>
                  <a:pt x="28" y="126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3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4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close/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6" y="135"/>
                  <a:pt x="71" y="120"/>
                  <a:pt x="71" y="102"/>
                </a:cubicBezTo>
                <a:cubicBezTo>
                  <a:pt x="71" y="84"/>
                  <a:pt x="86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  <a:close/>
              </a:path>
            </a:pathLst>
          </a:custGeom>
          <a:solidFill>
            <a:srgbClr val="0D0B0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7059091" y="1614079"/>
            <a:ext cx="640014" cy="640014"/>
          </a:xfrm>
          <a:prstGeom prst="ellipse">
            <a:avLst/>
          </a:prstGeom>
          <a:solidFill>
            <a:srgbClr val="FFC000"/>
          </a:solidFill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44" name="Freeform 33"/>
          <p:cNvSpPr>
            <a:spLocks noEditPoints="1"/>
          </p:cNvSpPr>
          <p:nvPr/>
        </p:nvSpPr>
        <p:spPr bwMode="auto">
          <a:xfrm>
            <a:off x="7173170" y="1753431"/>
            <a:ext cx="402270" cy="330510"/>
          </a:xfrm>
          <a:custGeom>
            <a:avLst/>
            <a:gdLst>
              <a:gd name="T0" fmla="*/ 221 w 244"/>
              <a:gd name="T1" fmla="*/ 66 h 200"/>
              <a:gd name="T2" fmla="*/ 207 w 244"/>
              <a:gd name="T3" fmla="*/ 80 h 200"/>
              <a:gd name="T4" fmla="*/ 221 w 244"/>
              <a:gd name="T5" fmla="*/ 93 h 200"/>
              <a:gd name="T6" fmla="*/ 235 w 244"/>
              <a:gd name="T7" fmla="*/ 80 h 200"/>
              <a:gd name="T8" fmla="*/ 221 w 244"/>
              <a:gd name="T9" fmla="*/ 66 h 200"/>
              <a:gd name="T10" fmla="*/ 23 w 244"/>
              <a:gd name="T11" fmla="*/ 66 h 200"/>
              <a:gd name="T12" fmla="*/ 9 w 244"/>
              <a:gd name="T13" fmla="*/ 80 h 200"/>
              <a:gd name="T14" fmla="*/ 23 w 244"/>
              <a:gd name="T15" fmla="*/ 93 h 200"/>
              <a:gd name="T16" fmla="*/ 37 w 244"/>
              <a:gd name="T17" fmla="*/ 80 h 200"/>
              <a:gd name="T18" fmla="*/ 23 w 244"/>
              <a:gd name="T19" fmla="*/ 66 h 200"/>
              <a:gd name="T20" fmla="*/ 180 w 244"/>
              <a:gd name="T21" fmla="*/ 41 h 200"/>
              <a:gd name="T22" fmla="*/ 160 w 244"/>
              <a:gd name="T23" fmla="*/ 61 h 200"/>
              <a:gd name="T24" fmla="*/ 180 w 244"/>
              <a:gd name="T25" fmla="*/ 82 h 200"/>
              <a:gd name="T26" fmla="*/ 201 w 244"/>
              <a:gd name="T27" fmla="*/ 61 h 200"/>
              <a:gd name="T28" fmla="*/ 180 w 244"/>
              <a:gd name="T29" fmla="*/ 41 h 200"/>
              <a:gd name="T30" fmla="*/ 244 w 244"/>
              <a:gd name="T31" fmla="*/ 166 h 200"/>
              <a:gd name="T32" fmla="*/ 220 w 244"/>
              <a:gd name="T33" fmla="*/ 166 h 200"/>
              <a:gd name="T34" fmla="*/ 220 w 244"/>
              <a:gd name="T35" fmla="*/ 123 h 200"/>
              <a:gd name="T36" fmla="*/ 215 w 244"/>
              <a:gd name="T37" fmla="*/ 102 h 200"/>
              <a:gd name="T38" fmla="*/ 221 w 244"/>
              <a:gd name="T39" fmla="*/ 101 h 200"/>
              <a:gd name="T40" fmla="*/ 244 w 244"/>
              <a:gd name="T41" fmla="*/ 124 h 200"/>
              <a:gd name="T42" fmla="*/ 244 w 244"/>
              <a:gd name="T43" fmla="*/ 166 h 200"/>
              <a:gd name="T44" fmla="*/ 64 w 244"/>
              <a:gd name="T45" fmla="*/ 41 h 200"/>
              <a:gd name="T46" fmla="*/ 43 w 244"/>
              <a:gd name="T47" fmla="*/ 61 h 200"/>
              <a:gd name="T48" fmla="*/ 64 w 244"/>
              <a:gd name="T49" fmla="*/ 82 h 200"/>
              <a:gd name="T50" fmla="*/ 84 w 244"/>
              <a:gd name="T51" fmla="*/ 61 h 200"/>
              <a:gd name="T52" fmla="*/ 64 w 244"/>
              <a:gd name="T53" fmla="*/ 41 h 200"/>
              <a:gd name="T54" fmla="*/ 23 w 244"/>
              <a:gd name="T55" fmla="*/ 101 h 200"/>
              <a:gd name="T56" fmla="*/ 29 w 244"/>
              <a:gd name="T57" fmla="*/ 102 h 200"/>
              <a:gd name="T58" fmla="*/ 24 w 244"/>
              <a:gd name="T59" fmla="*/ 123 h 200"/>
              <a:gd name="T60" fmla="*/ 24 w 244"/>
              <a:gd name="T61" fmla="*/ 166 h 200"/>
              <a:gd name="T62" fmla="*/ 0 w 244"/>
              <a:gd name="T63" fmla="*/ 166 h 200"/>
              <a:gd name="T64" fmla="*/ 0 w 244"/>
              <a:gd name="T65" fmla="*/ 124 h 200"/>
              <a:gd name="T66" fmla="*/ 23 w 244"/>
              <a:gd name="T67" fmla="*/ 101 h 200"/>
              <a:gd name="T68" fmla="*/ 122 w 244"/>
              <a:gd name="T69" fmla="*/ 0 h 200"/>
              <a:gd name="T70" fmla="*/ 92 w 244"/>
              <a:gd name="T71" fmla="*/ 30 h 200"/>
              <a:gd name="T72" fmla="*/ 122 w 244"/>
              <a:gd name="T73" fmla="*/ 60 h 200"/>
              <a:gd name="T74" fmla="*/ 152 w 244"/>
              <a:gd name="T75" fmla="*/ 30 h 200"/>
              <a:gd name="T76" fmla="*/ 122 w 244"/>
              <a:gd name="T77" fmla="*/ 0 h 200"/>
              <a:gd name="T78" fmla="*/ 213 w 244"/>
              <a:gd name="T79" fmla="*/ 182 h 200"/>
              <a:gd name="T80" fmla="*/ 177 w 244"/>
              <a:gd name="T81" fmla="*/ 182 h 200"/>
              <a:gd name="T82" fmla="*/ 177 w 244"/>
              <a:gd name="T83" fmla="*/ 116 h 200"/>
              <a:gd name="T84" fmla="*/ 171 w 244"/>
              <a:gd name="T85" fmla="*/ 91 h 200"/>
              <a:gd name="T86" fmla="*/ 180 w 244"/>
              <a:gd name="T87" fmla="*/ 90 h 200"/>
              <a:gd name="T88" fmla="*/ 213 w 244"/>
              <a:gd name="T89" fmla="*/ 123 h 200"/>
              <a:gd name="T90" fmla="*/ 213 w 244"/>
              <a:gd name="T91" fmla="*/ 182 h 200"/>
              <a:gd name="T92" fmla="*/ 67 w 244"/>
              <a:gd name="T93" fmla="*/ 116 h 200"/>
              <a:gd name="T94" fmla="*/ 67 w 244"/>
              <a:gd name="T95" fmla="*/ 182 h 200"/>
              <a:gd name="T96" fmla="*/ 31 w 244"/>
              <a:gd name="T97" fmla="*/ 182 h 200"/>
              <a:gd name="T98" fmla="*/ 31 w 244"/>
              <a:gd name="T99" fmla="*/ 123 h 200"/>
              <a:gd name="T100" fmla="*/ 64 w 244"/>
              <a:gd name="T101" fmla="*/ 90 h 200"/>
              <a:gd name="T102" fmla="*/ 73 w 244"/>
              <a:gd name="T103" fmla="*/ 91 h 200"/>
              <a:gd name="T104" fmla="*/ 67 w 244"/>
              <a:gd name="T105" fmla="*/ 116 h 200"/>
              <a:gd name="T106" fmla="*/ 74 w 244"/>
              <a:gd name="T107" fmla="*/ 200 h 200"/>
              <a:gd name="T108" fmla="*/ 170 w 244"/>
              <a:gd name="T109" fmla="*/ 200 h 200"/>
              <a:gd name="T110" fmla="*/ 170 w 244"/>
              <a:gd name="T111" fmla="*/ 116 h 200"/>
              <a:gd name="T112" fmla="*/ 122 w 244"/>
              <a:gd name="T113" fmla="*/ 69 h 200"/>
              <a:gd name="T114" fmla="*/ 74 w 244"/>
              <a:gd name="T115" fmla="*/ 116 h 200"/>
              <a:gd name="T116" fmla="*/ 74 w 244"/>
              <a:gd name="T117" fmla="*/ 20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44" h="200">
                <a:moveTo>
                  <a:pt x="221" y="66"/>
                </a:moveTo>
                <a:cubicBezTo>
                  <a:pt x="214" y="66"/>
                  <a:pt x="207" y="72"/>
                  <a:pt x="207" y="80"/>
                </a:cubicBezTo>
                <a:cubicBezTo>
                  <a:pt x="207" y="87"/>
                  <a:pt x="214" y="93"/>
                  <a:pt x="221" y="93"/>
                </a:cubicBezTo>
                <a:cubicBezTo>
                  <a:pt x="229" y="93"/>
                  <a:pt x="235" y="87"/>
                  <a:pt x="235" y="80"/>
                </a:cubicBezTo>
                <a:cubicBezTo>
                  <a:pt x="235" y="72"/>
                  <a:pt x="229" y="66"/>
                  <a:pt x="221" y="66"/>
                </a:cubicBezTo>
                <a:close/>
                <a:moveTo>
                  <a:pt x="23" y="66"/>
                </a:moveTo>
                <a:cubicBezTo>
                  <a:pt x="15" y="66"/>
                  <a:pt x="9" y="72"/>
                  <a:pt x="9" y="80"/>
                </a:cubicBezTo>
                <a:cubicBezTo>
                  <a:pt x="9" y="87"/>
                  <a:pt x="15" y="93"/>
                  <a:pt x="23" y="93"/>
                </a:cubicBezTo>
                <a:cubicBezTo>
                  <a:pt x="31" y="93"/>
                  <a:pt x="37" y="87"/>
                  <a:pt x="37" y="80"/>
                </a:cubicBezTo>
                <a:cubicBezTo>
                  <a:pt x="37" y="72"/>
                  <a:pt x="31" y="66"/>
                  <a:pt x="23" y="66"/>
                </a:cubicBezTo>
                <a:close/>
                <a:moveTo>
                  <a:pt x="180" y="41"/>
                </a:moveTo>
                <a:cubicBezTo>
                  <a:pt x="169" y="41"/>
                  <a:pt x="160" y="50"/>
                  <a:pt x="160" y="61"/>
                </a:cubicBezTo>
                <a:cubicBezTo>
                  <a:pt x="160" y="73"/>
                  <a:pt x="169" y="82"/>
                  <a:pt x="180" y="82"/>
                </a:cubicBezTo>
                <a:cubicBezTo>
                  <a:pt x="191" y="82"/>
                  <a:pt x="201" y="73"/>
                  <a:pt x="201" y="61"/>
                </a:cubicBezTo>
                <a:cubicBezTo>
                  <a:pt x="201" y="50"/>
                  <a:pt x="191" y="41"/>
                  <a:pt x="180" y="41"/>
                </a:cubicBezTo>
                <a:close/>
                <a:moveTo>
                  <a:pt x="244" y="166"/>
                </a:moveTo>
                <a:cubicBezTo>
                  <a:pt x="220" y="166"/>
                  <a:pt x="220" y="166"/>
                  <a:pt x="220" y="166"/>
                </a:cubicBezTo>
                <a:cubicBezTo>
                  <a:pt x="220" y="123"/>
                  <a:pt x="220" y="123"/>
                  <a:pt x="220" y="123"/>
                </a:cubicBezTo>
                <a:cubicBezTo>
                  <a:pt x="220" y="115"/>
                  <a:pt x="218" y="108"/>
                  <a:pt x="215" y="102"/>
                </a:cubicBezTo>
                <a:cubicBezTo>
                  <a:pt x="217" y="102"/>
                  <a:pt x="219" y="101"/>
                  <a:pt x="221" y="101"/>
                </a:cubicBezTo>
                <a:cubicBezTo>
                  <a:pt x="234" y="101"/>
                  <a:pt x="244" y="111"/>
                  <a:pt x="244" y="124"/>
                </a:cubicBezTo>
                <a:lnTo>
                  <a:pt x="244" y="166"/>
                </a:lnTo>
                <a:close/>
                <a:moveTo>
                  <a:pt x="64" y="41"/>
                </a:moveTo>
                <a:cubicBezTo>
                  <a:pt x="53" y="41"/>
                  <a:pt x="43" y="50"/>
                  <a:pt x="43" y="61"/>
                </a:cubicBezTo>
                <a:cubicBezTo>
                  <a:pt x="43" y="73"/>
                  <a:pt x="53" y="82"/>
                  <a:pt x="64" y="82"/>
                </a:cubicBezTo>
                <a:cubicBezTo>
                  <a:pt x="75" y="82"/>
                  <a:pt x="84" y="73"/>
                  <a:pt x="84" y="61"/>
                </a:cubicBezTo>
                <a:cubicBezTo>
                  <a:pt x="84" y="50"/>
                  <a:pt x="75" y="41"/>
                  <a:pt x="64" y="41"/>
                </a:cubicBezTo>
                <a:close/>
                <a:moveTo>
                  <a:pt x="23" y="101"/>
                </a:moveTo>
                <a:cubicBezTo>
                  <a:pt x="25" y="101"/>
                  <a:pt x="27" y="102"/>
                  <a:pt x="29" y="102"/>
                </a:cubicBezTo>
                <a:cubicBezTo>
                  <a:pt x="26" y="108"/>
                  <a:pt x="24" y="115"/>
                  <a:pt x="24" y="123"/>
                </a:cubicBezTo>
                <a:cubicBezTo>
                  <a:pt x="24" y="166"/>
                  <a:pt x="24" y="166"/>
                  <a:pt x="2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11"/>
                  <a:pt x="11" y="101"/>
                  <a:pt x="23" y="101"/>
                </a:cubicBezTo>
                <a:close/>
                <a:moveTo>
                  <a:pt x="122" y="0"/>
                </a:moveTo>
                <a:cubicBezTo>
                  <a:pt x="105" y="0"/>
                  <a:pt x="92" y="13"/>
                  <a:pt x="92" y="30"/>
                </a:cubicBezTo>
                <a:cubicBezTo>
                  <a:pt x="92" y="47"/>
                  <a:pt x="105" y="60"/>
                  <a:pt x="122" y="60"/>
                </a:cubicBezTo>
                <a:cubicBezTo>
                  <a:pt x="139" y="60"/>
                  <a:pt x="152" y="47"/>
                  <a:pt x="152" y="30"/>
                </a:cubicBezTo>
                <a:cubicBezTo>
                  <a:pt x="152" y="13"/>
                  <a:pt x="139" y="0"/>
                  <a:pt x="122" y="0"/>
                </a:cubicBezTo>
                <a:close/>
                <a:moveTo>
                  <a:pt x="213" y="182"/>
                </a:moveTo>
                <a:cubicBezTo>
                  <a:pt x="177" y="182"/>
                  <a:pt x="177" y="182"/>
                  <a:pt x="177" y="182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7" y="107"/>
                  <a:pt x="175" y="99"/>
                  <a:pt x="171" y="91"/>
                </a:cubicBezTo>
                <a:cubicBezTo>
                  <a:pt x="174" y="90"/>
                  <a:pt x="177" y="90"/>
                  <a:pt x="180" y="90"/>
                </a:cubicBezTo>
                <a:cubicBezTo>
                  <a:pt x="198" y="90"/>
                  <a:pt x="213" y="104"/>
                  <a:pt x="213" y="123"/>
                </a:cubicBezTo>
                <a:lnTo>
                  <a:pt x="213" y="182"/>
                </a:lnTo>
                <a:close/>
                <a:moveTo>
                  <a:pt x="67" y="116"/>
                </a:moveTo>
                <a:cubicBezTo>
                  <a:pt x="67" y="182"/>
                  <a:pt x="67" y="182"/>
                  <a:pt x="67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31" y="104"/>
                  <a:pt x="46" y="90"/>
                  <a:pt x="64" y="90"/>
                </a:cubicBezTo>
                <a:cubicBezTo>
                  <a:pt x="67" y="90"/>
                  <a:pt x="70" y="90"/>
                  <a:pt x="73" y="91"/>
                </a:cubicBezTo>
                <a:cubicBezTo>
                  <a:pt x="69" y="99"/>
                  <a:pt x="67" y="107"/>
                  <a:pt x="67" y="116"/>
                </a:cubicBezTo>
                <a:close/>
                <a:moveTo>
                  <a:pt x="74" y="200"/>
                </a:moveTo>
                <a:cubicBezTo>
                  <a:pt x="170" y="200"/>
                  <a:pt x="170" y="200"/>
                  <a:pt x="170" y="200"/>
                </a:cubicBezTo>
                <a:cubicBezTo>
                  <a:pt x="170" y="116"/>
                  <a:pt x="170" y="116"/>
                  <a:pt x="170" y="116"/>
                </a:cubicBezTo>
                <a:cubicBezTo>
                  <a:pt x="170" y="90"/>
                  <a:pt x="148" y="69"/>
                  <a:pt x="122" y="69"/>
                </a:cubicBezTo>
                <a:cubicBezTo>
                  <a:pt x="96" y="69"/>
                  <a:pt x="74" y="90"/>
                  <a:pt x="74" y="116"/>
                </a:cubicBezTo>
                <a:lnTo>
                  <a:pt x="74" y="200"/>
                </a:lnTo>
                <a:close/>
              </a:path>
            </a:pathLst>
          </a:custGeom>
          <a:solidFill>
            <a:srgbClr val="0D0B0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298274" y="1674616"/>
            <a:ext cx="646688" cy="646684"/>
          </a:xfrm>
          <a:prstGeom prst="ellipse">
            <a:avLst/>
          </a:prstGeom>
          <a:solidFill>
            <a:srgbClr val="92D050"/>
          </a:solidFill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rgbClr val="0D0B0C"/>
                </a:solidFill>
                <a:ea typeface="Arial" panose="020B0604020202090204" pitchFamily="34" charset="0"/>
              </a:rPr>
              <a:t>、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492002" y="1815228"/>
            <a:ext cx="293596" cy="349608"/>
            <a:chOff x="10787673" y="2508217"/>
            <a:chExt cx="478426" cy="569698"/>
          </a:xfrm>
          <a:solidFill>
            <a:srgbClr val="0D0B0C"/>
          </a:solidFill>
        </p:grpSpPr>
        <p:sp>
          <p:nvSpPr>
            <p:cNvPr id="23" name="Freeform 25"/>
            <p:cNvSpPr>
              <a:spLocks noEditPoints="1"/>
            </p:cNvSpPr>
            <p:nvPr/>
          </p:nvSpPr>
          <p:spPr bwMode="auto">
            <a:xfrm>
              <a:off x="10787673" y="2508217"/>
              <a:ext cx="478426" cy="569698"/>
            </a:xfrm>
            <a:custGeom>
              <a:avLst/>
              <a:gdLst>
                <a:gd name="T0" fmla="*/ 145 w 156"/>
                <a:gd name="T1" fmla="*/ 22 h 178"/>
                <a:gd name="T2" fmla="*/ 134 w 156"/>
                <a:gd name="T3" fmla="*/ 22 h 178"/>
                <a:gd name="T4" fmla="*/ 134 w 156"/>
                <a:gd name="T5" fmla="*/ 11 h 178"/>
                <a:gd name="T6" fmla="*/ 123 w 156"/>
                <a:gd name="T7" fmla="*/ 0 h 178"/>
                <a:gd name="T8" fmla="*/ 11 w 156"/>
                <a:gd name="T9" fmla="*/ 0 h 178"/>
                <a:gd name="T10" fmla="*/ 0 w 156"/>
                <a:gd name="T11" fmla="*/ 11 h 178"/>
                <a:gd name="T12" fmla="*/ 0 w 156"/>
                <a:gd name="T13" fmla="*/ 145 h 178"/>
                <a:gd name="T14" fmla="*/ 11 w 156"/>
                <a:gd name="T15" fmla="*/ 156 h 178"/>
                <a:gd name="T16" fmla="*/ 22 w 156"/>
                <a:gd name="T17" fmla="*/ 156 h 178"/>
                <a:gd name="T18" fmla="*/ 22 w 156"/>
                <a:gd name="T19" fmla="*/ 167 h 178"/>
                <a:gd name="T20" fmla="*/ 33 w 156"/>
                <a:gd name="T21" fmla="*/ 178 h 178"/>
                <a:gd name="T22" fmla="*/ 145 w 156"/>
                <a:gd name="T23" fmla="*/ 178 h 178"/>
                <a:gd name="T24" fmla="*/ 156 w 156"/>
                <a:gd name="T25" fmla="*/ 167 h 178"/>
                <a:gd name="T26" fmla="*/ 156 w 156"/>
                <a:gd name="T27" fmla="*/ 33 h 178"/>
                <a:gd name="T28" fmla="*/ 145 w 156"/>
                <a:gd name="T29" fmla="*/ 22 h 178"/>
                <a:gd name="T30" fmla="*/ 11 w 156"/>
                <a:gd name="T31" fmla="*/ 145 h 178"/>
                <a:gd name="T32" fmla="*/ 11 w 156"/>
                <a:gd name="T33" fmla="*/ 11 h 178"/>
                <a:gd name="T34" fmla="*/ 123 w 156"/>
                <a:gd name="T35" fmla="*/ 11 h 178"/>
                <a:gd name="T36" fmla="*/ 123 w 156"/>
                <a:gd name="T37" fmla="*/ 145 h 178"/>
                <a:gd name="T38" fmla="*/ 11 w 156"/>
                <a:gd name="T39" fmla="*/ 145 h 178"/>
                <a:gd name="T40" fmla="*/ 145 w 156"/>
                <a:gd name="T41" fmla="*/ 167 h 178"/>
                <a:gd name="T42" fmla="*/ 33 w 156"/>
                <a:gd name="T43" fmla="*/ 167 h 178"/>
                <a:gd name="T44" fmla="*/ 33 w 156"/>
                <a:gd name="T45" fmla="*/ 156 h 178"/>
                <a:gd name="T46" fmla="*/ 123 w 156"/>
                <a:gd name="T47" fmla="*/ 156 h 178"/>
                <a:gd name="T48" fmla="*/ 134 w 156"/>
                <a:gd name="T49" fmla="*/ 145 h 178"/>
                <a:gd name="T50" fmla="*/ 134 w 156"/>
                <a:gd name="T51" fmla="*/ 33 h 178"/>
                <a:gd name="T52" fmla="*/ 145 w 156"/>
                <a:gd name="T53" fmla="*/ 33 h 178"/>
                <a:gd name="T54" fmla="*/ 145 w 156"/>
                <a:gd name="T55" fmla="*/ 16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178">
                  <a:moveTo>
                    <a:pt x="145" y="22"/>
                  </a:moveTo>
                  <a:cubicBezTo>
                    <a:pt x="134" y="22"/>
                    <a:pt x="134" y="22"/>
                    <a:pt x="134" y="22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4" y="5"/>
                    <a:pt x="129" y="0"/>
                    <a:pt x="12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51"/>
                    <a:pt x="5" y="156"/>
                    <a:pt x="11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67"/>
                    <a:pt x="22" y="167"/>
                    <a:pt x="22" y="167"/>
                  </a:cubicBezTo>
                  <a:cubicBezTo>
                    <a:pt x="22" y="173"/>
                    <a:pt x="27" y="178"/>
                    <a:pt x="33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51" y="178"/>
                    <a:pt x="156" y="173"/>
                    <a:pt x="156" y="167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7"/>
                    <a:pt x="151" y="22"/>
                    <a:pt x="145" y="22"/>
                  </a:cubicBezTo>
                  <a:close/>
                  <a:moveTo>
                    <a:pt x="11" y="145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3" y="145"/>
                    <a:pt x="123" y="145"/>
                    <a:pt x="123" y="145"/>
                  </a:cubicBezTo>
                  <a:lnTo>
                    <a:pt x="11" y="145"/>
                  </a:lnTo>
                  <a:close/>
                  <a:moveTo>
                    <a:pt x="145" y="167"/>
                  </a:moveTo>
                  <a:cubicBezTo>
                    <a:pt x="33" y="167"/>
                    <a:pt x="33" y="167"/>
                    <a:pt x="33" y="167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9" y="156"/>
                    <a:pt x="134" y="151"/>
                    <a:pt x="134" y="145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45" y="33"/>
                    <a:pt x="145" y="33"/>
                    <a:pt x="145" y="33"/>
                  </a:cubicBezTo>
                  <a:lnTo>
                    <a:pt x="145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10925460" y="2614454"/>
              <a:ext cx="205404" cy="34527"/>
            </a:xfrm>
            <a:custGeom>
              <a:avLst/>
              <a:gdLst>
                <a:gd name="T0" fmla="*/ 61 w 67"/>
                <a:gd name="T1" fmla="*/ 0 h 11"/>
                <a:gd name="T2" fmla="*/ 5 w 67"/>
                <a:gd name="T3" fmla="*/ 0 h 11"/>
                <a:gd name="T4" fmla="*/ 0 w 67"/>
                <a:gd name="T5" fmla="*/ 6 h 11"/>
                <a:gd name="T6" fmla="*/ 5 w 67"/>
                <a:gd name="T7" fmla="*/ 11 h 11"/>
                <a:gd name="T8" fmla="*/ 61 w 67"/>
                <a:gd name="T9" fmla="*/ 11 h 11"/>
                <a:gd name="T10" fmla="*/ 67 w 67"/>
                <a:gd name="T11" fmla="*/ 6 h 11"/>
                <a:gd name="T12" fmla="*/ 61 w 67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1">
                  <a:moveTo>
                    <a:pt x="61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1"/>
                    <a:pt x="5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9"/>
                    <a:pt x="67" y="6"/>
                  </a:cubicBezTo>
                  <a:cubicBezTo>
                    <a:pt x="67" y="3"/>
                    <a:pt x="64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25" name="Freeform 27"/>
            <p:cNvSpPr/>
            <p:nvPr/>
          </p:nvSpPr>
          <p:spPr bwMode="auto">
            <a:xfrm>
              <a:off x="10854015" y="2723348"/>
              <a:ext cx="276849" cy="34527"/>
            </a:xfrm>
            <a:custGeom>
              <a:avLst/>
              <a:gdLst>
                <a:gd name="T0" fmla="*/ 84 w 90"/>
                <a:gd name="T1" fmla="*/ 0 h 11"/>
                <a:gd name="T2" fmla="*/ 6 w 90"/>
                <a:gd name="T3" fmla="*/ 0 h 11"/>
                <a:gd name="T4" fmla="*/ 0 w 90"/>
                <a:gd name="T5" fmla="*/ 5 h 11"/>
                <a:gd name="T6" fmla="*/ 6 w 90"/>
                <a:gd name="T7" fmla="*/ 11 h 11"/>
                <a:gd name="T8" fmla="*/ 84 w 90"/>
                <a:gd name="T9" fmla="*/ 11 h 11"/>
                <a:gd name="T10" fmla="*/ 90 w 90"/>
                <a:gd name="T11" fmla="*/ 5 h 11"/>
                <a:gd name="T12" fmla="*/ 84 w 90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">
                  <a:moveTo>
                    <a:pt x="8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7" y="11"/>
                    <a:pt x="90" y="8"/>
                    <a:pt x="90" y="5"/>
                  </a:cubicBezTo>
                  <a:cubicBezTo>
                    <a:pt x="90" y="2"/>
                    <a:pt x="87" y="0"/>
                    <a:pt x="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26" name="Freeform 28"/>
            <p:cNvSpPr/>
            <p:nvPr/>
          </p:nvSpPr>
          <p:spPr bwMode="auto">
            <a:xfrm>
              <a:off x="10854015" y="2793730"/>
              <a:ext cx="276849" cy="34527"/>
            </a:xfrm>
            <a:custGeom>
              <a:avLst/>
              <a:gdLst>
                <a:gd name="T0" fmla="*/ 84 w 90"/>
                <a:gd name="T1" fmla="*/ 0 h 11"/>
                <a:gd name="T2" fmla="*/ 6 w 90"/>
                <a:gd name="T3" fmla="*/ 0 h 11"/>
                <a:gd name="T4" fmla="*/ 0 w 90"/>
                <a:gd name="T5" fmla="*/ 6 h 11"/>
                <a:gd name="T6" fmla="*/ 6 w 90"/>
                <a:gd name="T7" fmla="*/ 11 h 11"/>
                <a:gd name="T8" fmla="*/ 84 w 90"/>
                <a:gd name="T9" fmla="*/ 11 h 11"/>
                <a:gd name="T10" fmla="*/ 90 w 90"/>
                <a:gd name="T11" fmla="*/ 6 h 11"/>
                <a:gd name="T12" fmla="*/ 84 w 90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">
                  <a:moveTo>
                    <a:pt x="8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7" y="11"/>
                    <a:pt x="90" y="9"/>
                    <a:pt x="90" y="6"/>
                  </a:cubicBezTo>
                  <a:cubicBezTo>
                    <a:pt x="90" y="3"/>
                    <a:pt x="87" y="0"/>
                    <a:pt x="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27" name="Freeform 29"/>
            <p:cNvSpPr/>
            <p:nvPr/>
          </p:nvSpPr>
          <p:spPr bwMode="auto">
            <a:xfrm>
              <a:off x="10854015" y="2862784"/>
              <a:ext cx="276849" cy="38511"/>
            </a:xfrm>
            <a:custGeom>
              <a:avLst/>
              <a:gdLst>
                <a:gd name="T0" fmla="*/ 84 w 90"/>
                <a:gd name="T1" fmla="*/ 0 h 12"/>
                <a:gd name="T2" fmla="*/ 6 w 90"/>
                <a:gd name="T3" fmla="*/ 0 h 12"/>
                <a:gd name="T4" fmla="*/ 0 w 90"/>
                <a:gd name="T5" fmla="*/ 6 h 12"/>
                <a:gd name="T6" fmla="*/ 6 w 90"/>
                <a:gd name="T7" fmla="*/ 12 h 12"/>
                <a:gd name="T8" fmla="*/ 84 w 90"/>
                <a:gd name="T9" fmla="*/ 12 h 12"/>
                <a:gd name="T10" fmla="*/ 90 w 90"/>
                <a:gd name="T11" fmla="*/ 6 h 12"/>
                <a:gd name="T12" fmla="*/ 84 w 9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">
                  <a:moveTo>
                    <a:pt x="8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7" y="12"/>
                    <a:pt x="90" y="9"/>
                    <a:pt x="90" y="6"/>
                  </a:cubicBezTo>
                  <a:cubicBezTo>
                    <a:pt x="90" y="3"/>
                    <a:pt x="87" y="0"/>
                    <a:pt x="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1143000" y="1550736"/>
            <a:ext cx="640014" cy="640014"/>
          </a:xfrm>
          <a:prstGeom prst="ellipse">
            <a:avLst/>
          </a:prstGeom>
          <a:solidFill>
            <a:srgbClr val="00B0F0"/>
          </a:solidFill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34" name="Freeform 5"/>
          <p:cNvSpPr>
            <a:spLocks noEditPoints="1"/>
          </p:cNvSpPr>
          <p:nvPr/>
        </p:nvSpPr>
        <p:spPr bwMode="auto">
          <a:xfrm>
            <a:off x="1238582" y="1713892"/>
            <a:ext cx="402510" cy="252136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close/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rgbClr val="0D0B0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131173" y="226695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800" b="1" dirty="0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sym typeface="Arial" panose="020B0604020202090204" pitchFamily="34" charset="0"/>
              </a:rPr>
              <a:t>2019</a:t>
            </a:r>
          </a:p>
        </p:txBody>
      </p:sp>
      <p:sp>
        <p:nvSpPr>
          <p:cNvPr id="37" name="矩形 36"/>
          <p:cNvSpPr/>
          <p:nvPr/>
        </p:nvSpPr>
        <p:spPr>
          <a:xfrm>
            <a:off x="435234" y="2610981"/>
            <a:ext cx="23841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BSNP </a:t>
            </a:r>
            <a:r>
              <a:rPr lang="en-US" sz="1400" b="1" dirty="0" err="1"/>
              <a:t>merumuskan</a:t>
            </a:r>
            <a:r>
              <a:rPr lang="en-US" sz="1400" b="1" dirty="0"/>
              <a:t> </a:t>
            </a:r>
            <a:r>
              <a:rPr lang="en-US" sz="1400" b="1" dirty="0" err="1"/>
              <a:t>kompetensi</a:t>
            </a:r>
            <a:r>
              <a:rPr lang="en-US" sz="1400" b="1" dirty="0"/>
              <a:t> yang </a:t>
            </a:r>
            <a:r>
              <a:rPr lang="en-US" sz="1400" b="1" dirty="0" err="1"/>
              <a:t>harus</a:t>
            </a:r>
            <a:r>
              <a:rPr lang="en-US" sz="1400" b="1" dirty="0"/>
              <a:t> </a:t>
            </a:r>
            <a:r>
              <a:rPr lang="en-US" sz="1400" b="1" dirty="0" err="1"/>
              <a:t>dimiliki</a:t>
            </a:r>
            <a:r>
              <a:rPr lang="en-US" sz="1400" b="1" dirty="0"/>
              <a:t> </a:t>
            </a:r>
            <a:r>
              <a:rPr lang="en-US" sz="1400" b="1" dirty="0" err="1"/>
              <a:t>generasi</a:t>
            </a:r>
            <a:r>
              <a:rPr lang="en-US" sz="1400" b="1" dirty="0"/>
              <a:t> </a:t>
            </a:r>
            <a:r>
              <a:rPr lang="en-US" sz="1400" b="1" dirty="0" err="1"/>
              <a:t>emas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pemimpin</a:t>
            </a:r>
            <a:r>
              <a:rPr lang="en-US" sz="1400" b="1" dirty="0"/>
              <a:t> </a:t>
            </a:r>
            <a:r>
              <a:rPr lang="en-US" sz="1400" b="1" dirty="0" err="1"/>
              <a:t>masa</a:t>
            </a:r>
            <a:r>
              <a:rPr lang="en-US" sz="1400" b="1" dirty="0"/>
              <a:t> </a:t>
            </a:r>
            <a:r>
              <a:rPr lang="en-US" sz="1400" b="1" dirty="0" err="1"/>
              <a:t>depan</a:t>
            </a:r>
            <a:r>
              <a:rPr lang="en-US" sz="1400" b="1" dirty="0"/>
              <a:t> </a:t>
            </a:r>
            <a:r>
              <a:rPr lang="en-US" sz="1400" b="1" dirty="0" err="1"/>
              <a:t>bangsa</a:t>
            </a:r>
            <a:r>
              <a:rPr lang="en-US" sz="1400" b="1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BSNP </a:t>
            </a:r>
            <a:r>
              <a:rPr lang="en-US" sz="1400" b="1" dirty="0" err="1"/>
              <a:t>juga</a:t>
            </a:r>
            <a:r>
              <a:rPr lang="en-US" sz="1400" b="1" dirty="0"/>
              <a:t> </a:t>
            </a:r>
            <a:r>
              <a:rPr lang="en-US" sz="1400" b="1" dirty="0" err="1"/>
              <a:t>merumuskan</a:t>
            </a:r>
            <a:r>
              <a:rPr lang="en-US" sz="1400" b="1" dirty="0"/>
              <a:t> </a:t>
            </a:r>
            <a:r>
              <a:rPr lang="en-US" sz="1400" b="1" i="1" dirty="0"/>
              <a:t>milestone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err="1"/>
              <a:t>mencapai</a:t>
            </a:r>
            <a:r>
              <a:rPr lang="en-US" sz="1400" b="1" dirty="0"/>
              <a:t> </a:t>
            </a:r>
            <a:r>
              <a:rPr lang="en-US" sz="1400" b="1" dirty="0" err="1"/>
              <a:t>kompetensi</a:t>
            </a:r>
            <a:r>
              <a:rPr lang="en-US" sz="1400" b="1" dirty="0"/>
              <a:t> </a:t>
            </a:r>
            <a:r>
              <a:rPr lang="en-US" sz="1400" b="1" dirty="0" err="1"/>
              <a:t>tersebut</a:t>
            </a:r>
            <a:r>
              <a:rPr lang="en-US" sz="1400" b="1" dirty="0"/>
              <a:t> </a:t>
            </a:r>
            <a:r>
              <a:rPr lang="en-US" sz="1400" b="1" dirty="0" err="1"/>
              <a:t>pada</a:t>
            </a:r>
            <a:r>
              <a:rPr lang="en-US" sz="1400" b="1" dirty="0"/>
              <a:t> </a:t>
            </a:r>
            <a:r>
              <a:rPr lang="en-US" sz="1400" b="1" dirty="0" err="1"/>
              <a:t>tahun</a:t>
            </a:r>
            <a:r>
              <a:rPr lang="en-US" sz="1400" b="1" dirty="0"/>
              <a:t> 2045.</a:t>
            </a:r>
          </a:p>
        </p:txBody>
      </p:sp>
      <p:sp>
        <p:nvSpPr>
          <p:cNvPr id="38" name="矩形 37"/>
          <p:cNvSpPr/>
          <p:nvPr/>
        </p:nvSpPr>
        <p:spPr>
          <a:xfrm>
            <a:off x="2819455" y="2366320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800" b="1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sym typeface="Arial" panose="020B0604020202090204" pitchFamily="34" charset="0"/>
              </a:rPr>
              <a:t>Milestones-1</a:t>
            </a:r>
            <a:endParaRPr lang="en-US" altLang="zh-CN" sz="1800" b="1" dirty="0">
              <a:solidFill>
                <a:srgbClr val="FF0000"/>
              </a:solidFill>
              <a:latin typeface="Arial" panose="020B0604020202090204" pitchFamily="34" charset="0"/>
              <a:ea typeface="Arial" panose="020B0604020202090204" pitchFamily="34" charset="0"/>
              <a:sym typeface="Arial" panose="020B060402020209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775636" y="265961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800" b="1" dirty="0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sym typeface="Arial" panose="020B0604020202090204" pitchFamily="34" charset="0"/>
              </a:rPr>
              <a:t>Milestone-2</a:t>
            </a:r>
          </a:p>
        </p:txBody>
      </p:sp>
      <p:sp>
        <p:nvSpPr>
          <p:cNvPr id="53" name="矩形 52"/>
          <p:cNvSpPr/>
          <p:nvPr/>
        </p:nvSpPr>
        <p:spPr>
          <a:xfrm>
            <a:off x="7051756" y="2282183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800" b="1" dirty="0"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  <a:sym typeface="Arial" panose="020B0604020202090204" pitchFamily="34" charset="0"/>
              </a:rPr>
              <a:t>2045</a:t>
            </a:r>
          </a:p>
        </p:txBody>
      </p:sp>
      <p:sp>
        <p:nvSpPr>
          <p:cNvPr id="54" name="矩形 53"/>
          <p:cNvSpPr/>
          <p:nvPr/>
        </p:nvSpPr>
        <p:spPr>
          <a:xfrm>
            <a:off x="6858000" y="2935348"/>
            <a:ext cx="2209800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Satu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abad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kemerdekaan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Indonesia</a:t>
            </a:r>
          </a:p>
          <a:p>
            <a:pPr marL="171450" indent="-1714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Generasi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emas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: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kompeten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,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unggul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,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dan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berdaya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</a:t>
            </a:r>
            <a:r>
              <a:rPr lang="en-US" altLang="zh-CN" sz="1200" b="1" dirty="0" err="1" smtClean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saing</a:t>
            </a:r>
            <a:endParaRPr lang="en-US" altLang="zh-CN" sz="1200" b="1" dirty="0">
              <a:solidFill>
                <a:srgbClr val="0D0B0C"/>
              </a:solidFill>
              <a:latin typeface="Arial" panose="020B0604020202090204" pitchFamily="34" charset="0"/>
              <a:ea typeface="Arial" panose="020B0604020202090204" pitchFamily="34" charset="0"/>
            </a:endParaRPr>
          </a:p>
          <a:p>
            <a:pPr marL="171450" indent="-1714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SDM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unggul</a:t>
            </a:r>
            <a:r>
              <a:rPr lang="en-US" altLang="zh-CN" sz="1200" b="1" dirty="0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, Indonesia </a:t>
            </a:r>
            <a:r>
              <a:rPr lang="en-US" altLang="zh-CN" sz="1200" b="1" dirty="0" err="1">
                <a:solidFill>
                  <a:srgbClr val="0D0B0C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Hebat</a:t>
            </a:r>
            <a:endParaRPr lang="en-US" altLang="zh-CN" sz="1200" b="1" dirty="0">
              <a:solidFill>
                <a:srgbClr val="0D0B0C"/>
              </a:solidFill>
              <a:latin typeface="Arial" panose="020B0604020202090204" pitchFamily="34" charset="0"/>
              <a:ea typeface="Arial" panose="020B0604020202090204" pitchFamily="34" charset="0"/>
            </a:endParaRPr>
          </a:p>
        </p:txBody>
      </p:sp>
      <p:sp>
        <p:nvSpPr>
          <p:cNvPr id="28" name="文本框 10"/>
          <p:cNvSpPr txBox="1"/>
          <p:nvPr/>
        </p:nvSpPr>
        <p:spPr>
          <a:xfrm>
            <a:off x="0" y="32224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Arah</a:t>
            </a:r>
            <a:r>
              <a:rPr lang="en-US" altLang="zh-CN" sz="2800" dirty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Kompetensi</a:t>
            </a:r>
            <a:r>
              <a:rPr lang="en-US" altLang="zh-CN" sz="2800" dirty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Pendidikan</a:t>
            </a:r>
            <a:r>
              <a:rPr lang="en-US" altLang="zh-CN" sz="2800" dirty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endParaRPr lang="en-US" altLang="zh-CN" sz="2800" dirty="0" smtClean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Generasi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Emas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2045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sp>
        <p:nvSpPr>
          <p:cNvPr id="29" name="直角三角形 11"/>
          <p:cNvSpPr/>
          <p:nvPr/>
        </p:nvSpPr>
        <p:spPr>
          <a:xfrm rot="10800000">
            <a:off x="7754938" y="-12700"/>
            <a:ext cx="1411288" cy="1409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Arial Unicode MS" panose="020B0604020202020204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2" name="Picture 31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A72762D-D29F-1F41-903C-4D5B760E59DA}"/>
              </a:ext>
            </a:extLst>
          </p:cNvPr>
          <p:cNvSpPr txBox="1"/>
          <p:nvPr/>
        </p:nvSpPr>
        <p:spPr>
          <a:xfrm>
            <a:off x="2565890" y="2724150"/>
            <a:ext cx="185371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b="1" dirty="0"/>
              <a:t>BSNP </a:t>
            </a:r>
            <a:r>
              <a:rPr lang="en-GB" sz="1400" b="1" dirty="0" err="1"/>
              <a:t>mengidentifikasi</a:t>
            </a:r>
            <a:r>
              <a:rPr lang="en-GB" sz="1400" b="1" dirty="0"/>
              <a:t> </a:t>
            </a:r>
            <a:r>
              <a:rPr lang="en-GB" sz="1400" b="1" dirty="0" err="1" smtClean="0"/>
              <a:t>karakter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dan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profil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Generasi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Emas</a:t>
            </a:r>
            <a:r>
              <a:rPr lang="en-GB" sz="1400" b="1" dirty="0" smtClean="0"/>
              <a:t> 2045</a:t>
            </a:r>
            <a:endParaRPr lang="en-US" sz="1400" b="1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F3269975-CA34-F64E-93A7-491302519594}"/>
              </a:ext>
            </a:extLst>
          </p:cNvPr>
          <p:cNvSpPr txBox="1"/>
          <p:nvPr/>
        </p:nvSpPr>
        <p:spPr>
          <a:xfrm>
            <a:off x="4495800" y="3105150"/>
            <a:ext cx="201400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b="1" i="0" dirty="0">
                <a:solidFill>
                  <a:srgbClr val="333333"/>
                </a:solidFill>
                <a:effectLst/>
              </a:rPr>
              <a:t>BSNP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menentukan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indikator-indikator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dan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merancang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Peta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Jalan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untuk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mengawal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realisasi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 </a:t>
            </a:r>
            <a:r>
              <a:rPr lang="en-GB" sz="1400" b="1" i="0" dirty="0" err="1" smtClean="0">
                <a:solidFill>
                  <a:srgbClr val="333333"/>
                </a:solidFill>
                <a:effectLst/>
              </a:rPr>
              <a:t>pengembangan</a:t>
            </a:r>
            <a:r>
              <a:rPr lang="en-GB" sz="1400" b="1" i="0" dirty="0" smtClean="0">
                <a:solidFill>
                  <a:srgbClr val="333333"/>
                </a:solidFill>
                <a:effectLst/>
              </a:rPr>
              <a:t> </a:t>
            </a:r>
            <a:r>
              <a:rPr lang="en-GB" sz="1400" b="1" i="0" dirty="0">
                <a:solidFill>
                  <a:srgbClr val="333333"/>
                </a:solidFill>
                <a:effectLst/>
              </a:rPr>
              <a:t>SNP </a:t>
            </a:r>
            <a:r>
              <a:rPr lang="en-GB" sz="1400" b="1" i="0" dirty="0" err="1">
                <a:solidFill>
                  <a:srgbClr val="333333"/>
                </a:solidFill>
                <a:effectLst/>
              </a:rPr>
              <a:t>untuk</a:t>
            </a:r>
            <a:r>
              <a:rPr lang="en-GB" sz="1400" b="1" i="0" dirty="0">
                <a:solidFill>
                  <a:srgbClr val="333333"/>
                </a:solidFill>
                <a:effectLst/>
              </a:rPr>
              <a:t> AK 2045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705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48905"/>
              </p:ext>
            </p:extLst>
          </p:nvPr>
        </p:nvGraphicFramePr>
        <p:xfrm>
          <a:off x="228600" y="840437"/>
          <a:ext cx="8199407" cy="382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Fungsi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ideologi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Perwujudan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semangat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persatuan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rela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berkorban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tanah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air,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Peristiwa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seputar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proklamasi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kemerdekaan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Prinsip-prinsip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harmonis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kebhinekaan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17.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yang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terkandung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proklamasi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kemerdekaan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17.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Harmonisasi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kewajiban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perspektif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pada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multikultural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18. Proses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perumusan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pengesahan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Undang-Undang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1945.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peradilan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19.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Esensi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moral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kerangka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UUD NRI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1945.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19.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Harmoni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konteks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geopolitik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geostrategi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9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toleransi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norma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21.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Semangat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persatuan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kesatuan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 untuk mewujudkan keutuhan NKRI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bingkai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Bhinneka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Tunggal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Ika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21.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Penghargaan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sanksi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07766"/>
              </p:ext>
            </p:extLst>
          </p:nvPr>
        </p:nvGraphicFramePr>
        <p:xfrm>
          <a:off x="228600" y="675757"/>
          <a:ext cx="8199407" cy="4050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22.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Identitas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memperkokoh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22.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Dinamika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pelaksanaan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pasal-pasal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mengatur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kekuasaan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kehakiman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23. </a:t>
                      </a:r>
                      <a:r>
                        <a:rPr lang="id-ID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Strategi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memperkokoh persatuan dan kesatiuan dalam bingkai Bhinneka Tunggal Ika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23.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Wujud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ketaatan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warganegara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terhadap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norma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kenegaraan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24.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Macam-macam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norma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24.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Wujud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ketaatan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penyelenggara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terhadap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norma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kenegaraan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25.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tata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tertib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norma-norma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25.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Lembaga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26.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Kebiasaaan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patuh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terhadap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tata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tertib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norma-norma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26.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Perlindungan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27.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27.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mengatur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28.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kepedulian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terhadap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28. </a:t>
                      </a:r>
                      <a:r>
                        <a:rPr lang="en-US" sz="10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Pemanfaatan</a:t>
                      </a:r>
                      <a:r>
                        <a:rPr lang="en-US" sz="10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sebesar-besarnya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kemakmuran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rakyat</a:t>
                      </a:r>
                      <a:r>
                        <a:rPr lang="en-US" sz="10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3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10724"/>
              </p:ext>
            </p:extLst>
          </p:nvPr>
        </p:nvGraphicFramePr>
        <p:xfrm>
          <a:off x="228600" y="675757"/>
          <a:ext cx="8199407" cy="389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29.Pentingnya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kelestarian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29.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pembangunan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berkelanjutan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kerangka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pembangunan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30.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Menjaga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kelestarian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alam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30.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Strategi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mengatasi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ancaman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terhadap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keutuhan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wilayah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NKRI/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integrasi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31.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serta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manfaat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kemandirian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tanggung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jawab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31.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sejarah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Asasi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Manusia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32.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mandiri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tanggung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jawab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sekolah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lingkungan masyarakat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32.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anusia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UUD NRI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1945.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33.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sikap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mandiri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bertanggung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jawab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33.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Implementasi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kewajiban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sehari-hari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9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34.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mandiri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bertanggung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jawab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34.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anusia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dinamika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penegakan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nya serta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kasus-kasus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pelanggaran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Asasi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Manusia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penanganannya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secara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adil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35.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Kebiasaan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hidup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mandiri  dan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bertanggung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jawab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pribadi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35.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sejarah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penerapan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demokrasi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2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54717"/>
              </p:ext>
            </p:extLst>
          </p:nvPr>
        </p:nvGraphicFramePr>
        <p:xfrm>
          <a:off x="228600" y="675757"/>
          <a:ext cx="8199407" cy="38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36.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Arti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manfaat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antar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36.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Pengertian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sumber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kedaulatan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37.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Bentuk-bentuk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antar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(bilateral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multilateral)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lingkup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regional.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37.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pemerintahan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 (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kabupaten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kota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provinsi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).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38.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bentuk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dilakukan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oleh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38.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Dinamika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penyelenggaraan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konsep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39.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Dampak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positif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lain (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ASEAN Community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39.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Konsep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Interaksi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berdasarkan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</a:t>
                      </a:r>
                      <a:r>
                        <a:rPr lang="id-ID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-nilai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40.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Arti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manfaat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penyesuaian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plural.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40.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Konsep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kepemipinan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9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41.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bentuk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penyesuaian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41.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Pentingnya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kepemimpinan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42.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Penyesuaian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sebagai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upaya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mempererat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persatuan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kesatuan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lingkup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42.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Beberapa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interaksi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didasari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oleh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nilai-nilai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04016"/>
              </p:ext>
            </p:extLst>
          </p:nvPr>
        </p:nvGraphicFramePr>
        <p:xfrm>
          <a:off x="228600" y="675757"/>
          <a:ext cx="8199407" cy="3969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3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SMP (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VII-IX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43.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Dampak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positif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perilaku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penyesuaian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id-ID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idupan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43.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Beberapa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kepemimpinan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Pancasila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44.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Arti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manfaat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berpikir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kritis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44.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Makna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Manfaat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penyesuaian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45.</a:t>
                      </a:r>
                      <a:r>
                        <a:rPr lang="en-US" sz="1050" b="1" baseline="0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kemampuan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berpikir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kritis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45.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Beberapa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penyesuaian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diri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46. </a:t>
                      </a:r>
                      <a:r>
                        <a:rPr lang="en-US" sz="105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Kebiasaan</a:t>
                      </a:r>
                      <a:r>
                        <a:rPr lang="en-US" sz="105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bertanya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secara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kritis</a:t>
                      </a:r>
                      <a:r>
                        <a:rPr lang="en-US" sz="105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46. </a:t>
                      </a:r>
                      <a:r>
                        <a:rPr lang="id-ID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Makna </a:t>
                      </a:r>
                      <a:r>
                        <a:rPr lang="id-ID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 manfaat berpikir kritis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47.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Beberapa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berpikir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kritis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9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48.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Beberapa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contoh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berpikir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solutif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bermasyarakat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49.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Konsep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prinsip-prinsip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demokrasi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kehidupan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berbangsa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bernegara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00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1333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Ruang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Lingkup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Materi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PPKn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56472"/>
              </p:ext>
            </p:extLst>
          </p:nvPr>
        </p:nvGraphicFramePr>
        <p:xfrm>
          <a:off x="2362200" y="895350"/>
          <a:ext cx="3878097" cy="3130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360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 (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X-XII</a:t>
                      </a: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50.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Dinamika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pelaksanaan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demokrasi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di Indonesia.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9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51.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Hubungan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antar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bangsa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lembaga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nternasional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prinsip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saling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menghormati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52.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sasi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anusia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d-ID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nternasional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53.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kewajiban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global.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203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54. </a:t>
                      </a:r>
                      <a:r>
                        <a:rPr lang="en-US" sz="1100" b="1" dirty="0" err="1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Upaya</a:t>
                      </a:r>
                      <a:r>
                        <a:rPr lang="en-US" sz="1100" b="1" dirty="0" smtClean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penegakan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hak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kewajiban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negara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lingkup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NKRI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warga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masyarakat</a:t>
                      </a:r>
                      <a:r>
                        <a:rPr lang="en-US" sz="1100" b="1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global.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2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" y="3086100"/>
            <a:ext cx="9144000" cy="1228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bject 7"/>
          <p:cNvSpPr/>
          <p:nvPr/>
        </p:nvSpPr>
        <p:spPr>
          <a:xfrm>
            <a:off x="3287584" y="3286049"/>
            <a:ext cx="2568830" cy="8289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" name="object 3"/>
          <p:cNvSpPr txBox="1"/>
          <p:nvPr/>
        </p:nvSpPr>
        <p:spPr>
          <a:xfrm>
            <a:off x="2502477" y="4314978"/>
            <a:ext cx="4139047" cy="285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5" algn="ctr">
              <a:lnSpc>
                <a:spcPts val="2250"/>
              </a:lnSpc>
              <a:spcBef>
                <a:spcPts val="113"/>
              </a:spcBef>
            </a:pPr>
            <a:r>
              <a:rPr lang="en-US" dirty="0" err="1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Untuk</a:t>
            </a:r>
            <a:r>
              <a:rPr lang="en-US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 </a:t>
            </a:r>
            <a:r>
              <a:rPr lang="en-US" dirty="0" err="1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informasi</a:t>
            </a:r>
            <a:r>
              <a:rPr lang="en-US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 </a:t>
            </a:r>
            <a:r>
              <a:rPr lang="en-US" dirty="0" err="1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lebih</a:t>
            </a:r>
            <a:r>
              <a:rPr lang="en-US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 </a:t>
            </a:r>
            <a:r>
              <a:rPr lang="en-US" dirty="0" err="1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lanjut</a:t>
            </a:r>
            <a:r>
              <a:rPr lang="en-US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:</a:t>
            </a:r>
          </a:p>
          <a:p>
            <a:pPr marL="9525" algn="ctr">
              <a:lnSpc>
                <a:spcPts val="2250"/>
              </a:lnSpc>
              <a:spcBef>
                <a:spcPts val="113"/>
              </a:spcBef>
            </a:pPr>
            <a:r>
              <a:rPr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http:/</a:t>
            </a:r>
            <a:r>
              <a:rPr sz="2100" spc="3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/</a:t>
            </a:r>
            <a:r>
              <a:rPr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bsn</a:t>
            </a:r>
            <a:r>
              <a:rPr sz="2100" spc="3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p</a:t>
            </a:r>
            <a:r>
              <a:rPr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-</a:t>
            </a:r>
            <a:r>
              <a:rPr lang="en-US"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i</a:t>
            </a:r>
            <a:r>
              <a:rPr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nd</a:t>
            </a:r>
            <a:r>
              <a:rPr sz="2100" spc="-11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o</a:t>
            </a:r>
            <a:r>
              <a:rPr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nesia.</a:t>
            </a:r>
            <a:r>
              <a:rPr sz="2100" spc="3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o</a:t>
            </a:r>
            <a:r>
              <a:rPr sz="2100" spc="-104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r</a:t>
            </a:r>
            <a:r>
              <a:rPr sz="2100" dirty="0">
                <a:solidFill>
                  <a:srgbClr val="001F5F"/>
                </a:solidFill>
                <a:latin typeface="Arial Narrow" panose="020B0606020202030204" pitchFamily="34" charset="0"/>
                <a:cs typeface="Euphemia"/>
              </a:rPr>
              <a:t>g/</a:t>
            </a:r>
            <a:endParaRPr sz="2100" dirty="0">
              <a:latin typeface="Arial Narrow" panose="020B0606020202030204" pitchFamily="34" charset="0"/>
              <a:cs typeface="Euphem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4480" y="1650653"/>
            <a:ext cx="3415038" cy="85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95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Terima</a:t>
            </a:r>
            <a:r>
              <a:rPr lang="en-US" sz="49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95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Kasih</a:t>
            </a:r>
            <a:endParaRPr lang="en-US" sz="49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文本框 10"/>
          <p:cNvSpPr txBox="1"/>
          <p:nvPr/>
        </p:nvSpPr>
        <p:spPr>
          <a:xfrm>
            <a:off x="0" y="2095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Profil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</a:t>
            </a:r>
            <a:r>
              <a:rPr lang="en-US" altLang="zh-CN" sz="2800" dirty="0" err="1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Manusia</a:t>
            </a:r>
            <a:r>
              <a:rPr lang="en-US" altLang="zh-CN" sz="2800" dirty="0" smtClean="0">
                <a:solidFill>
                  <a:srgbClr val="0D0B0C"/>
                </a:solidFill>
                <a:latin typeface="Arial Black" panose="020B0A04020102020204" charset="0"/>
                <a:ea typeface="Arial" panose="020B0604020202090204" pitchFamily="34" charset="0"/>
                <a:cs typeface="Arial Black" panose="020B0A04020102020204" charset="0"/>
              </a:rPr>
              <a:t> Indonesia 2045</a:t>
            </a:r>
            <a:endParaRPr lang="zh-CN" altLang="en-US" sz="2800" dirty="0">
              <a:solidFill>
                <a:srgbClr val="0D0B0C"/>
              </a:solidFill>
              <a:latin typeface="Arial Black" panose="020B0A04020102020204" charset="0"/>
              <a:ea typeface="Arial" panose="020B0604020202090204" pitchFamily="34" charset="0"/>
              <a:cs typeface="Arial Black" panose="020B0A0402010202020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485110"/>
              </p:ext>
            </p:extLst>
          </p:nvPr>
        </p:nvGraphicFramePr>
        <p:xfrm>
          <a:off x="609600" y="812448"/>
          <a:ext cx="8001000" cy="3781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Masyarakat</a:t>
                      </a:r>
                      <a:r>
                        <a:rPr lang="en-US" sz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Tradisi</a:t>
                      </a:r>
                      <a:endParaRPr lang="id-ID" sz="12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Masyarakat</a:t>
                      </a:r>
                      <a:r>
                        <a:rPr lang="en-US" sz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Terbuka</a:t>
                      </a:r>
                      <a:endParaRPr lang="id-ID" sz="12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Masyarakat</a:t>
                      </a:r>
                      <a:r>
                        <a:rPr lang="en-US" sz="1200" baseline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Indonesia 2045</a:t>
                      </a:r>
                      <a:endParaRPr lang="id-ID" sz="12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Bertahan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pada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ikatan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tradisional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(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tradisi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, agama,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adat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,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kepercayaan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kedaerahan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)</a:t>
                      </a: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Nilai-nilai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tradisional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menjadi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cara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untuk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bertahan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hidup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di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tengah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dunia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yang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serba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berubah</a:t>
                      </a:r>
                      <a:endParaRPr lang="en-US" sz="1200" b="1" kern="1200" baseline="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Teritori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sebagai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sumber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daya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komunitas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menjadi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penanda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identitas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eksistensial</a:t>
                      </a:r>
                      <a:endParaRPr lang="en-US" sz="1200" b="1" kern="1200" baseline="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Cara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berpikir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induktif-empiris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sampai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kesadaran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transendental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rgbClr val="7CD8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Terbuka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terhadap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perubahan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memanfaatkan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perubahan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bagi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kesejahteraan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dirinya</a:t>
                      </a:r>
                      <a:endParaRPr lang="en-US" sz="1200" b="1" kern="1200" baseline="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Pola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kerja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lintas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batas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teritori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,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bersifat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suka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rela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hidup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dalam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pola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pikir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hiper-inovatif</a:t>
                      </a:r>
                      <a:endParaRPr lang="en-US" sz="1200" b="1" kern="1200" baseline="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Berkomunikasi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dengan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banyak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bentuk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bahasa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dengan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jaringan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sosial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yang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luas</a:t>
                      </a:r>
                      <a:endParaRPr lang="en-US" sz="1200" b="1" kern="1200" baseline="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Kehidupan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politik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non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ideologis</a:t>
                      </a:r>
                      <a:endParaRPr lang="en-US" sz="1200" b="1" kern="1200" baseline="0" dirty="0" smtClean="0">
                        <a:solidFill>
                          <a:schemeClr val="dk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285750" indent="-285750" algn="l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Individu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yang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kreatif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produktif</a:t>
                      </a:r>
                      <a:endParaRPr lang="id-ID" sz="12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Dialogis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sintesis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antara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masyarakat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tradisional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terbuka</a:t>
                      </a:r>
                      <a:endParaRPr lang="en-US" sz="1200" b="1" baseline="0" dirty="0" smtClean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171450" indent="-1714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Tantangan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kepentingan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, moral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etika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di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tengah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kemajuan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teknologi</a:t>
                      </a:r>
                      <a:endParaRPr lang="en-US" sz="1200" b="1" baseline="0" dirty="0" smtClean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171450" indent="-1714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Fasih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teknologi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untuk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menyelesaikan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persoalan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kehidupan</a:t>
                      </a:r>
                      <a:endParaRPr lang="en-US" sz="1200" b="1" baseline="0" dirty="0" smtClean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  <a:p>
                      <a:pPr marL="171450" indent="-1714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Tantangan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kecerdasan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sosial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,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budaya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dan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spiritual</a:t>
                      </a:r>
                    </a:p>
                    <a:p>
                      <a:pPr marL="171450" indent="-1714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Mengatasi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paradoks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dualisme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materialisme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vs</a:t>
                      </a:r>
                      <a:r>
                        <a:rPr lang="en-US" sz="1200" b="1" baseline="0" dirty="0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</a:rPr>
                        <a:t>spiritualisme</a:t>
                      </a:r>
                      <a:endParaRPr lang="id-ID" sz="12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65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2038350"/>
            <a:ext cx="8172450" cy="985324"/>
          </a:xfrm>
          <a:prstGeom prst="roundRect">
            <a:avLst/>
          </a:prstGeom>
          <a:solidFill>
            <a:srgbClr val="80008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Revisi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SNP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Screen shot 2009-11-24 at 9.31.5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431" y="212646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3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直角三角形 11"/>
          <p:cNvSpPr/>
          <p:nvPr/>
        </p:nvSpPr>
        <p:spPr>
          <a:xfrm rot="10800000">
            <a:off x="7712014" y="0"/>
            <a:ext cx="1431986" cy="1165016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>
              <a:ea typeface="Arial Unicode MS" panose="020B0604020202020204" charset="-122"/>
            </a:endParaRPr>
          </a:p>
        </p:txBody>
      </p:sp>
      <p:sp>
        <p:nvSpPr>
          <p:cNvPr id="43" name="Freeform 5"/>
          <p:cNvSpPr/>
          <p:nvPr/>
        </p:nvSpPr>
        <p:spPr bwMode="auto">
          <a:xfrm>
            <a:off x="4642703" y="2260222"/>
            <a:ext cx="1075942" cy="1075942"/>
          </a:xfrm>
          <a:custGeom>
            <a:avLst/>
            <a:gdLst>
              <a:gd name="T0" fmla="*/ 0 w 86"/>
              <a:gd name="T1" fmla="*/ 86 h 86"/>
              <a:gd name="T2" fmla="*/ 0 w 86"/>
              <a:gd name="T3" fmla="*/ 22 h 86"/>
              <a:gd name="T4" fmla="*/ 23 w 86"/>
              <a:gd name="T5" fmla="*/ 0 h 86"/>
              <a:gd name="T6" fmla="*/ 86 w 86"/>
              <a:gd name="T7" fmla="*/ 0 h 86"/>
              <a:gd name="T8" fmla="*/ 86 w 86"/>
              <a:gd name="T9" fmla="*/ 63 h 86"/>
              <a:gd name="T10" fmla="*/ 64 w 86"/>
              <a:gd name="T11" fmla="*/ 86 h 86"/>
              <a:gd name="T12" fmla="*/ 0 w 86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86">
                <a:moveTo>
                  <a:pt x="0" y="86"/>
                </a:move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63"/>
                  <a:pt x="86" y="63"/>
                  <a:pt x="86" y="63"/>
                </a:cubicBezTo>
                <a:cubicBezTo>
                  <a:pt x="86" y="76"/>
                  <a:pt x="76" y="86"/>
                  <a:pt x="64" y="86"/>
                </a:cubicBezTo>
                <a:lnTo>
                  <a:pt x="0" y="86"/>
                </a:lnTo>
                <a:close/>
              </a:path>
            </a:pathLst>
          </a:custGeom>
          <a:noFill/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44" name="Freeform 6"/>
          <p:cNvSpPr/>
          <p:nvPr/>
        </p:nvSpPr>
        <p:spPr bwMode="auto">
          <a:xfrm>
            <a:off x="3425354" y="2260222"/>
            <a:ext cx="1090754" cy="1075942"/>
          </a:xfrm>
          <a:custGeom>
            <a:avLst/>
            <a:gdLst>
              <a:gd name="T0" fmla="*/ 87 w 87"/>
              <a:gd name="T1" fmla="*/ 86 h 86"/>
              <a:gd name="T2" fmla="*/ 23 w 87"/>
              <a:gd name="T3" fmla="*/ 86 h 86"/>
              <a:gd name="T4" fmla="*/ 0 w 87"/>
              <a:gd name="T5" fmla="*/ 63 h 86"/>
              <a:gd name="T6" fmla="*/ 0 w 87"/>
              <a:gd name="T7" fmla="*/ 0 h 86"/>
              <a:gd name="T8" fmla="*/ 64 w 87"/>
              <a:gd name="T9" fmla="*/ 0 h 86"/>
              <a:gd name="T10" fmla="*/ 87 w 87"/>
              <a:gd name="T11" fmla="*/ 22 h 86"/>
              <a:gd name="T12" fmla="*/ 87 w 87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86">
                <a:moveTo>
                  <a:pt x="87" y="86"/>
                </a:moveTo>
                <a:cubicBezTo>
                  <a:pt x="23" y="86"/>
                  <a:pt x="23" y="86"/>
                  <a:pt x="23" y="86"/>
                </a:cubicBezTo>
                <a:cubicBezTo>
                  <a:pt x="10" y="86"/>
                  <a:pt x="0" y="76"/>
                  <a:pt x="0" y="63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7" y="0"/>
                  <a:pt x="87" y="10"/>
                  <a:pt x="87" y="22"/>
                </a:cubicBezTo>
                <a:lnTo>
                  <a:pt x="87" y="86"/>
                </a:lnTo>
                <a:close/>
              </a:path>
            </a:pathLst>
          </a:custGeom>
          <a:noFill/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45" name="Freeform 7"/>
          <p:cNvSpPr/>
          <p:nvPr/>
        </p:nvSpPr>
        <p:spPr bwMode="auto">
          <a:xfrm>
            <a:off x="4642703" y="3437560"/>
            <a:ext cx="1075942" cy="1085464"/>
          </a:xfrm>
          <a:custGeom>
            <a:avLst/>
            <a:gdLst>
              <a:gd name="T0" fmla="*/ 86 w 86"/>
              <a:gd name="T1" fmla="*/ 87 h 87"/>
              <a:gd name="T2" fmla="*/ 23 w 86"/>
              <a:gd name="T3" fmla="*/ 87 h 87"/>
              <a:gd name="T4" fmla="*/ 0 w 86"/>
              <a:gd name="T5" fmla="*/ 64 h 87"/>
              <a:gd name="T6" fmla="*/ 0 w 86"/>
              <a:gd name="T7" fmla="*/ 0 h 87"/>
              <a:gd name="T8" fmla="*/ 64 w 86"/>
              <a:gd name="T9" fmla="*/ 0 h 87"/>
              <a:gd name="T10" fmla="*/ 86 w 86"/>
              <a:gd name="T11" fmla="*/ 23 h 87"/>
              <a:gd name="T12" fmla="*/ 86 w 86"/>
              <a:gd name="T13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87">
                <a:moveTo>
                  <a:pt x="86" y="87"/>
                </a:moveTo>
                <a:cubicBezTo>
                  <a:pt x="23" y="87"/>
                  <a:pt x="23" y="87"/>
                  <a:pt x="23" y="87"/>
                </a:cubicBezTo>
                <a:cubicBezTo>
                  <a:pt x="10" y="87"/>
                  <a:pt x="0" y="76"/>
                  <a:pt x="0" y="64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0"/>
                  <a:pt x="86" y="10"/>
                  <a:pt x="86" y="23"/>
                </a:cubicBezTo>
                <a:lnTo>
                  <a:pt x="86" y="87"/>
                </a:lnTo>
                <a:close/>
              </a:path>
            </a:pathLst>
          </a:custGeom>
          <a:noFill/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sp>
        <p:nvSpPr>
          <p:cNvPr id="46" name="Freeform 8"/>
          <p:cNvSpPr/>
          <p:nvPr/>
        </p:nvSpPr>
        <p:spPr bwMode="auto">
          <a:xfrm>
            <a:off x="3425354" y="3437560"/>
            <a:ext cx="1090754" cy="1085464"/>
          </a:xfrm>
          <a:custGeom>
            <a:avLst/>
            <a:gdLst>
              <a:gd name="T0" fmla="*/ 0 w 87"/>
              <a:gd name="T1" fmla="*/ 87 h 87"/>
              <a:gd name="T2" fmla="*/ 0 w 87"/>
              <a:gd name="T3" fmla="*/ 23 h 87"/>
              <a:gd name="T4" fmla="*/ 23 w 87"/>
              <a:gd name="T5" fmla="*/ 0 h 87"/>
              <a:gd name="T6" fmla="*/ 87 w 87"/>
              <a:gd name="T7" fmla="*/ 0 h 87"/>
              <a:gd name="T8" fmla="*/ 87 w 87"/>
              <a:gd name="T9" fmla="*/ 64 h 87"/>
              <a:gd name="T10" fmla="*/ 64 w 87"/>
              <a:gd name="T11" fmla="*/ 87 h 87"/>
              <a:gd name="T12" fmla="*/ 0 w 87"/>
              <a:gd name="T13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87">
                <a:moveTo>
                  <a:pt x="0" y="87"/>
                </a:move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0" y="0"/>
                  <a:pt x="23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64"/>
                  <a:pt x="87" y="64"/>
                  <a:pt x="87" y="64"/>
                </a:cubicBezTo>
                <a:cubicBezTo>
                  <a:pt x="87" y="76"/>
                  <a:pt x="77" y="87"/>
                  <a:pt x="64" y="87"/>
                </a:cubicBezTo>
                <a:lnTo>
                  <a:pt x="0" y="87"/>
                </a:lnTo>
                <a:close/>
              </a:path>
            </a:pathLst>
          </a:custGeom>
          <a:noFill/>
          <a:ln w="12700">
            <a:solidFill>
              <a:srgbClr val="0D0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D0B0C"/>
              </a:solidFill>
              <a:ea typeface="Arial" panose="020B0604020202090204" pitchFamily="34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3657688" y="2436707"/>
            <a:ext cx="584646" cy="588244"/>
            <a:chOff x="5595939" y="4999038"/>
            <a:chExt cx="515938" cy="519113"/>
          </a:xfrm>
          <a:solidFill>
            <a:srgbClr val="0D0B0C"/>
          </a:solidFill>
        </p:grpSpPr>
        <p:sp>
          <p:nvSpPr>
            <p:cNvPr id="71" name="Freeform 5"/>
            <p:cNvSpPr/>
            <p:nvPr/>
          </p:nvSpPr>
          <p:spPr bwMode="auto">
            <a:xfrm>
              <a:off x="5599114" y="4999038"/>
              <a:ext cx="430213" cy="303213"/>
            </a:xfrm>
            <a:custGeom>
              <a:avLst/>
              <a:gdLst>
                <a:gd name="T0" fmla="*/ 298 w 298"/>
                <a:gd name="T1" fmla="*/ 81 h 211"/>
                <a:gd name="T2" fmla="*/ 292 w 298"/>
                <a:gd name="T3" fmla="*/ 0 h 211"/>
                <a:gd name="T4" fmla="*/ 210 w 298"/>
                <a:gd name="T5" fmla="*/ 30 h 211"/>
                <a:gd name="T6" fmla="*/ 242 w 298"/>
                <a:gd name="T7" fmla="*/ 48 h 211"/>
                <a:gd name="T8" fmla="*/ 100 w 298"/>
                <a:gd name="T9" fmla="*/ 155 h 211"/>
                <a:gd name="T10" fmla="*/ 1 w 298"/>
                <a:gd name="T11" fmla="*/ 169 h 211"/>
                <a:gd name="T12" fmla="*/ 1 w 298"/>
                <a:gd name="T13" fmla="*/ 188 h 211"/>
                <a:gd name="T14" fmla="*/ 1 w 298"/>
                <a:gd name="T15" fmla="*/ 207 h 211"/>
                <a:gd name="T16" fmla="*/ 1 w 298"/>
                <a:gd name="T17" fmla="*/ 207 h 211"/>
                <a:gd name="T18" fmla="*/ 112 w 298"/>
                <a:gd name="T19" fmla="*/ 191 h 211"/>
                <a:gd name="T20" fmla="*/ 208 w 298"/>
                <a:gd name="T21" fmla="*/ 139 h 211"/>
                <a:gd name="T22" fmla="*/ 275 w 298"/>
                <a:gd name="T23" fmla="*/ 68 h 211"/>
                <a:gd name="T24" fmla="*/ 298 w 298"/>
                <a:gd name="T25" fmla="*/ 8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211">
                  <a:moveTo>
                    <a:pt x="298" y="81"/>
                  </a:moveTo>
                  <a:cubicBezTo>
                    <a:pt x="292" y="0"/>
                    <a:pt x="292" y="0"/>
                    <a:pt x="292" y="0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42" y="48"/>
                    <a:pt x="242" y="48"/>
                    <a:pt x="242" y="48"/>
                  </a:cubicBezTo>
                  <a:cubicBezTo>
                    <a:pt x="208" y="98"/>
                    <a:pt x="160" y="133"/>
                    <a:pt x="100" y="155"/>
                  </a:cubicBezTo>
                  <a:cubicBezTo>
                    <a:pt x="46" y="174"/>
                    <a:pt x="1" y="169"/>
                    <a:pt x="1" y="169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1" y="207"/>
                    <a:pt x="0" y="207"/>
                    <a:pt x="1" y="207"/>
                  </a:cubicBezTo>
                  <a:cubicBezTo>
                    <a:pt x="8" y="207"/>
                    <a:pt x="55" y="211"/>
                    <a:pt x="112" y="191"/>
                  </a:cubicBezTo>
                  <a:cubicBezTo>
                    <a:pt x="147" y="179"/>
                    <a:pt x="180" y="161"/>
                    <a:pt x="208" y="139"/>
                  </a:cubicBezTo>
                  <a:cubicBezTo>
                    <a:pt x="234" y="119"/>
                    <a:pt x="256" y="95"/>
                    <a:pt x="275" y="68"/>
                  </a:cubicBezTo>
                  <a:lnTo>
                    <a:pt x="298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5595939" y="5345113"/>
              <a:ext cx="100013" cy="1095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73" name="Freeform 7"/>
            <p:cNvSpPr/>
            <p:nvPr/>
          </p:nvSpPr>
          <p:spPr bwMode="auto">
            <a:xfrm>
              <a:off x="5713414" y="5310188"/>
              <a:ext cx="98425" cy="144463"/>
            </a:xfrm>
            <a:custGeom>
              <a:avLst/>
              <a:gdLst>
                <a:gd name="T0" fmla="*/ 62 w 62"/>
                <a:gd name="T1" fmla="*/ 0 h 91"/>
                <a:gd name="T2" fmla="*/ 1 w 62"/>
                <a:gd name="T3" fmla="*/ 0 h 91"/>
                <a:gd name="T4" fmla="*/ 0 w 62"/>
                <a:gd name="T5" fmla="*/ 91 h 91"/>
                <a:gd name="T6" fmla="*/ 62 w 62"/>
                <a:gd name="T7" fmla="*/ 91 h 91"/>
                <a:gd name="T8" fmla="*/ 62 w 6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1">
                  <a:moveTo>
                    <a:pt x="62" y="0"/>
                  </a:moveTo>
                  <a:lnTo>
                    <a:pt x="1" y="0"/>
                  </a:lnTo>
                  <a:lnTo>
                    <a:pt x="0" y="91"/>
                  </a:lnTo>
                  <a:lnTo>
                    <a:pt x="62" y="9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74" name="Rectangle 8"/>
            <p:cNvSpPr>
              <a:spLocks noChangeArrowheads="1"/>
            </p:cNvSpPr>
            <p:nvPr/>
          </p:nvSpPr>
          <p:spPr bwMode="auto">
            <a:xfrm>
              <a:off x="5830889" y="5260976"/>
              <a:ext cx="98425" cy="193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auto">
            <a:xfrm>
              <a:off x="5948364" y="5183188"/>
              <a:ext cx="98425" cy="271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5595939" y="4999038"/>
              <a:ext cx="515938" cy="519113"/>
            </a:xfrm>
            <a:custGeom>
              <a:avLst/>
              <a:gdLst>
                <a:gd name="T0" fmla="*/ 343 w 358"/>
                <a:gd name="T1" fmla="*/ 0 h 361"/>
                <a:gd name="T2" fmla="*/ 343 w 358"/>
                <a:gd name="T3" fmla="*/ 0 h 361"/>
                <a:gd name="T4" fmla="*/ 343 w 358"/>
                <a:gd name="T5" fmla="*/ 0 h 361"/>
                <a:gd name="T6" fmla="*/ 334 w 358"/>
                <a:gd name="T7" fmla="*/ 4 h 361"/>
                <a:gd name="T8" fmla="*/ 329 w 358"/>
                <a:gd name="T9" fmla="*/ 14 h 361"/>
                <a:gd name="T10" fmla="*/ 339 w 358"/>
                <a:gd name="T11" fmla="*/ 28 h 361"/>
                <a:gd name="T12" fmla="*/ 339 w 358"/>
                <a:gd name="T13" fmla="*/ 343 h 361"/>
                <a:gd name="T14" fmla="*/ 29 w 358"/>
                <a:gd name="T15" fmla="*/ 343 h 361"/>
                <a:gd name="T16" fmla="*/ 15 w 358"/>
                <a:gd name="T17" fmla="*/ 332 h 361"/>
                <a:gd name="T18" fmla="*/ 0 w 358"/>
                <a:gd name="T19" fmla="*/ 347 h 361"/>
                <a:gd name="T20" fmla="*/ 0 w 358"/>
                <a:gd name="T21" fmla="*/ 348 h 361"/>
                <a:gd name="T22" fmla="*/ 15 w 358"/>
                <a:gd name="T23" fmla="*/ 361 h 361"/>
                <a:gd name="T24" fmla="*/ 29 w 358"/>
                <a:gd name="T25" fmla="*/ 351 h 361"/>
                <a:gd name="T26" fmla="*/ 347 w 358"/>
                <a:gd name="T27" fmla="*/ 351 h 361"/>
                <a:gd name="T28" fmla="*/ 347 w 358"/>
                <a:gd name="T29" fmla="*/ 28 h 361"/>
                <a:gd name="T30" fmla="*/ 358 w 358"/>
                <a:gd name="T31" fmla="*/ 14 h 361"/>
                <a:gd name="T32" fmla="*/ 343 w 358"/>
                <a:gd name="T3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361">
                  <a:moveTo>
                    <a:pt x="343" y="0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31" y="6"/>
                    <a:pt x="329" y="10"/>
                    <a:pt x="329" y="14"/>
                  </a:cubicBezTo>
                  <a:cubicBezTo>
                    <a:pt x="329" y="21"/>
                    <a:pt x="333" y="26"/>
                    <a:pt x="339" y="28"/>
                  </a:cubicBezTo>
                  <a:cubicBezTo>
                    <a:pt x="339" y="343"/>
                    <a:pt x="339" y="343"/>
                    <a:pt x="339" y="343"/>
                  </a:cubicBezTo>
                  <a:cubicBezTo>
                    <a:pt x="29" y="343"/>
                    <a:pt x="29" y="343"/>
                    <a:pt x="29" y="343"/>
                  </a:cubicBezTo>
                  <a:cubicBezTo>
                    <a:pt x="27" y="337"/>
                    <a:pt x="21" y="332"/>
                    <a:pt x="15" y="332"/>
                  </a:cubicBezTo>
                  <a:cubicBezTo>
                    <a:pt x="7" y="332"/>
                    <a:pt x="0" y="339"/>
                    <a:pt x="0" y="347"/>
                  </a:cubicBezTo>
                  <a:cubicBezTo>
                    <a:pt x="0" y="347"/>
                    <a:pt x="0" y="348"/>
                    <a:pt x="0" y="348"/>
                  </a:cubicBezTo>
                  <a:cubicBezTo>
                    <a:pt x="1" y="355"/>
                    <a:pt x="7" y="361"/>
                    <a:pt x="15" y="361"/>
                  </a:cubicBezTo>
                  <a:cubicBezTo>
                    <a:pt x="21" y="361"/>
                    <a:pt x="27" y="357"/>
                    <a:pt x="29" y="351"/>
                  </a:cubicBezTo>
                  <a:cubicBezTo>
                    <a:pt x="347" y="351"/>
                    <a:pt x="347" y="351"/>
                    <a:pt x="347" y="351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53" y="27"/>
                    <a:pt x="358" y="21"/>
                    <a:pt x="358" y="14"/>
                  </a:cubicBezTo>
                  <a:cubicBezTo>
                    <a:pt x="358" y="6"/>
                    <a:pt x="351" y="0"/>
                    <a:pt x="3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614513" y="3742342"/>
            <a:ext cx="670996" cy="456922"/>
            <a:chOff x="5842315" y="2065986"/>
            <a:chExt cx="592138" cy="403225"/>
          </a:xfrm>
          <a:solidFill>
            <a:srgbClr val="0D0B0C"/>
          </a:solidFill>
        </p:grpSpPr>
        <p:sp>
          <p:nvSpPr>
            <p:cNvPr id="58" name="Oval 14"/>
            <p:cNvSpPr>
              <a:spLocks noChangeArrowheads="1"/>
            </p:cNvSpPr>
            <p:nvPr/>
          </p:nvSpPr>
          <p:spPr bwMode="auto">
            <a:xfrm>
              <a:off x="6050278" y="2065986"/>
              <a:ext cx="174625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5842315" y="2112023"/>
              <a:ext cx="592138" cy="357188"/>
              <a:chOff x="5543551" y="2033588"/>
              <a:chExt cx="592138" cy="357188"/>
            </a:xfrm>
            <a:grpFill/>
          </p:grpSpPr>
          <p:sp>
            <p:nvSpPr>
              <p:cNvPr id="60" name="Freeform 15"/>
              <p:cNvSpPr/>
              <p:nvPr/>
            </p:nvSpPr>
            <p:spPr bwMode="auto">
              <a:xfrm>
                <a:off x="5681664" y="2170113"/>
                <a:ext cx="315913" cy="220663"/>
              </a:xfrm>
              <a:custGeom>
                <a:avLst/>
                <a:gdLst>
                  <a:gd name="T0" fmla="*/ 219 w 219"/>
                  <a:gd name="T1" fmla="*/ 93 h 154"/>
                  <a:gd name="T2" fmla="*/ 156 w 219"/>
                  <a:gd name="T3" fmla="*/ 0 h 154"/>
                  <a:gd name="T4" fmla="*/ 110 w 219"/>
                  <a:gd name="T5" fmla="*/ 125 h 154"/>
                  <a:gd name="T6" fmla="*/ 64 w 219"/>
                  <a:gd name="T7" fmla="*/ 0 h 154"/>
                  <a:gd name="T8" fmla="*/ 0 w 219"/>
                  <a:gd name="T9" fmla="*/ 93 h 154"/>
                  <a:gd name="T10" fmla="*/ 0 w 219"/>
                  <a:gd name="T11" fmla="*/ 96 h 154"/>
                  <a:gd name="T12" fmla="*/ 0 w 219"/>
                  <a:gd name="T13" fmla="*/ 97 h 154"/>
                  <a:gd name="T14" fmla="*/ 110 w 219"/>
                  <a:gd name="T15" fmla="*/ 154 h 154"/>
                  <a:gd name="T16" fmla="*/ 219 w 219"/>
                  <a:gd name="T17" fmla="*/ 97 h 154"/>
                  <a:gd name="T18" fmla="*/ 219 w 219"/>
                  <a:gd name="T19" fmla="*/ 96 h 154"/>
                  <a:gd name="T20" fmla="*/ 219 w 219"/>
                  <a:gd name="T21" fmla="*/ 9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154">
                    <a:moveTo>
                      <a:pt x="219" y="93"/>
                    </a:moveTo>
                    <a:cubicBezTo>
                      <a:pt x="217" y="52"/>
                      <a:pt x="191" y="16"/>
                      <a:pt x="156" y="0"/>
                    </a:cubicBezTo>
                    <a:cubicBezTo>
                      <a:pt x="110" y="125"/>
                      <a:pt x="110" y="125"/>
                      <a:pt x="110" y="12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28" y="16"/>
                      <a:pt x="2" y="52"/>
                      <a:pt x="0" y="93"/>
                    </a:cubicBezTo>
                    <a:cubicBezTo>
                      <a:pt x="0" y="94"/>
                      <a:pt x="0" y="95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1" y="122"/>
                      <a:pt x="50" y="154"/>
                      <a:pt x="110" y="154"/>
                    </a:cubicBezTo>
                    <a:cubicBezTo>
                      <a:pt x="169" y="154"/>
                      <a:pt x="218" y="122"/>
                      <a:pt x="219" y="97"/>
                    </a:cubicBezTo>
                    <a:cubicBezTo>
                      <a:pt x="219" y="97"/>
                      <a:pt x="219" y="96"/>
                      <a:pt x="219" y="96"/>
                    </a:cubicBezTo>
                    <a:cubicBezTo>
                      <a:pt x="219" y="95"/>
                      <a:pt x="219" y="94"/>
                      <a:pt x="219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1" name="Freeform 16"/>
              <p:cNvSpPr/>
              <p:nvPr/>
            </p:nvSpPr>
            <p:spPr bwMode="auto">
              <a:xfrm>
                <a:off x="5824539" y="2165351"/>
                <a:ext cx="31750" cy="31750"/>
              </a:xfrm>
              <a:custGeom>
                <a:avLst/>
                <a:gdLst>
                  <a:gd name="T0" fmla="*/ 10 w 20"/>
                  <a:gd name="T1" fmla="*/ 0 h 20"/>
                  <a:gd name="T2" fmla="*/ 20 w 20"/>
                  <a:gd name="T3" fmla="*/ 10 h 20"/>
                  <a:gd name="T4" fmla="*/ 10 w 20"/>
                  <a:gd name="T5" fmla="*/ 20 h 20"/>
                  <a:gd name="T6" fmla="*/ 0 w 20"/>
                  <a:gd name="T7" fmla="*/ 10 h 20"/>
                  <a:gd name="T8" fmla="*/ 10 w 2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lnTo>
                      <a:pt x="20" y="10"/>
                    </a:lnTo>
                    <a:lnTo>
                      <a:pt x="10" y="2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2" name="Freeform 17"/>
              <p:cNvSpPr/>
              <p:nvPr/>
            </p:nvSpPr>
            <p:spPr bwMode="auto">
              <a:xfrm>
                <a:off x="5816601" y="2197101"/>
                <a:ext cx="46038" cy="117475"/>
              </a:xfrm>
              <a:custGeom>
                <a:avLst/>
                <a:gdLst>
                  <a:gd name="T0" fmla="*/ 21 w 29"/>
                  <a:gd name="T1" fmla="*/ 6 h 74"/>
                  <a:gd name="T2" fmla="*/ 15 w 29"/>
                  <a:gd name="T3" fmla="*/ 0 h 74"/>
                  <a:gd name="T4" fmla="*/ 7 w 29"/>
                  <a:gd name="T5" fmla="*/ 6 h 74"/>
                  <a:gd name="T6" fmla="*/ 0 w 29"/>
                  <a:gd name="T7" fmla="*/ 37 h 74"/>
                  <a:gd name="T8" fmla="*/ 15 w 29"/>
                  <a:gd name="T9" fmla="*/ 74 h 74"/>
                  <a:gd name="T10" fmla="*/ 29 w 29"/>
                  <a:gd name="T11" fmla="*/ 37 h 74"/>
                  <a:gd name="T12" fmla="*/ 21 w 29"/>
                  <a:gd name="T13" fmla="*/ 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74">
                    <a:moveTo>
                      <a:pt x="21" y="6"/>
                    </a:moveTo>
                    <a:lnTo>
                      <a:pt x="15" y="0"/>
                    </a:lnTo>
                    <a:lnTo>
                      <a:pt x="7" y="6"/>
                    </a:lnTo>
                    <a:lnTo>
                      <a:pt x="0" y="37"/>
                    </a:lnTo>
                    <a:lnTo>
                      <a:pt x="15" y="74"/>
                    </a:lnTo>
                    <a:lnTo>
                      <a:pt x="29" y="37"/>
                    </a:lnTo>
                    <a:lnTo>
                      <a:pt x="2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3" name="Freeform 18"/>
              <p:cNvSpPr/>
              <p:nvPr/>
            </p:nvSpPr>
            <p:spPr bwMode="auto">
              <a:xfrm>
                <a:off x="5956301" y="2033588"/>
                <a:ext cx="127000" cy="125413"/>
              </a:xfrm>
              <a:custGeom>
                <a:avLst/>
                <a:gdLst>
                  <a:gd name="T0" fmla="*/ 88 w 88"/>
                  <a:gd name="T1" fmla="*/ 44 h 87"/>
                  <a:gd name="T2" fmla="*/ 44 w 88"/>
                  <a:gd name="T3" fmla="*/ 0 h 87"/>
                  <a:gd name="T4" fmla="*/ 0 w 88"/>
                  <a:gd name="T5" fmla="*/ 44 h 87"/>
                  <a:gd name="T6" fmla="*/ 44 w 88"/>
                  <a:gd name="T7" fmla="*/ 87 h 87"/>
                  <a:gd name="T8" fmla="*/ 88 w 88"/>
                  <a:gd name="T9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7">
                    <a:moveTo>
                      <a:pt x="88" y="44"/>
                    </a:moveTo>
                    <a:cubicBezTo>
                      <a:pt x="88" y="19"/>
                      <a:pt x="68" y="0"/>
                      <a:pt x="44" y="0"/>
                    </a:cubicBezTo>
                    <a:cubicBezTo>
                      <a:pt x="20" y="0"/>
                      <a:pt x="1" y="19"/>
                      <a:pt x="0" y="44"/>
                    </a:cubicBezTo>
                    <a:cubicBezTo>
                      <a:pt x="0" y="68"/>
                      <a:pt x="20" y="87"/>
                      <a:pt x="44" y="87"/>
                    </a:cubicBezTo>
                    <a:cubicBezTo>
                      <a:pt x="68" y="87"/>
                      <a:pt x="88" y="68"/>
                      <a:pt x="88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4" name="Freeform 19"/>
              <p:cNvSpPr/>
              <p:nvPr/>
            </p:nvSpPr>
            <p:spPr bwMode="auto">
              <a:xfrm>
                <a:off x="6008689" y="2162176"/>
                <a:ext cx="23813" cy="23813"/>
              </a:xfrm>
              <a:custGeom>
                <a:avLst/>
                <a:gdLst>
                  <a:gd name="T0" fmla="*/ 7 w 15"/>
                  <a:gd name="T1" fmla="*/ 0 h 15"/>
                  <a:gd name="T2" fmla="*/ 15 w 15"/>
                  <a:gd name="T3" fmla="*/ 7 h 15"/>
                  <a:gd name="T4" fmla="*/ 7 w 15"/>
                  <a:gd name="T5" fmla="*/ 15 h 15"/>
                  <a:gd name="T6" fmla="*/ 0 w 15"/>
                  <a:gd name="T7" fmla="*/ 7 h 15"/>
                  <a:gd name="T8" fmla="*/ 7 w 15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7" y="0"/>
                    </a:moveTo>
                    <a:lnTo>
                      <a:pt x="15" y="7"/>
                    </a:lnTo>
                    <a:lnTo>
                      <a:pt x="7" y="15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5" name="Freeform 20"/>
              <p:cNvSpPr/>
              <p:nvPr/>
            </p:nvSpPr>
            <p:spPr bwMode="auto">
              <a:xfrm>
                <a:off x="6003926" y="2185988"/>
                <a:ext cx="33338" cy="85725"/>
              </a:xfrm>
              <a:custGeom>
                <a:avLst/>
                <a:gdLst>
                  <a:gd name="T0" fmla="*/ 16 w 21"/>
                  <a:gd name="T1" fmla="*/ 4 h 54"/>
                  <a:gd name="T2" fmla="*/ 10 w 21"/>
                  <a:gd name="T3" fmla="*/ 0 h 54"/>
                  <a:gd name="T4" fmla="*/ 6 w 21"/>
                  <a:gd name="T5" fmla="*/ 4 h 54"/>
                  <a:gd name="T6" fmla="*/ 0 w 21"/>
                  <a:gd name="T7" fmla="*/ 27 h 54"/>
                  <a:gd name="T8" fmla="*/ 10 w 21"/>
                  <a:gd name="T9" fmla="*/ 54 h 54"/>
                  <a:gd name="T10" fmla="*/ 21 w 21"/>
                  <a:gd name="T11" fmla="*/ 27 h 54"/>
                  <a:gd name="T12" fmla="*/ 16 w 21"/>
                  <a:gd name="T1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54">
                    <a:moveTo>
                      <a:pt x="16" y="4"/>
                    </a:moveTo>
                    <a:lnTo>
                      <a:pt x="10" y="0"/>
                    </a:lnTo>
                    <a:lnTo>
                      <a:pt x="6" y="4"/>
                    </a:lnTo>
                    <a:lnTo>
                      <a:pt x="0" y="27"/>
                    </a:lnTo>
                    <a:lnTo>
                      <a:pt x="10" y="54"/>
                    </a:lnTo>
                    <a:lnTo>
                      <a:pt x="21" y="27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6" name="Oval 21"/>
              <p:cNvSpPr>
                <a:spLocks noChangeArrowheads="1"/>
              </p:cNvSpPr>
              <p:nvPr/>
            </p:nvSpPr>
            <p:spPr bwMode="auto">
              <a:xfrm>
                <a:off x="5594351" y="2033588"/>
                <a:ext cx="127000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7" name="Freeform 22"/>
              <p:cNvSpPr/>
              <p:nvPr/>
            </p:nvSpPr>
            <p:spPr bwMode="auto">
              <a:xfrm>
                <a:off x="5543551" y="2165351"/>
                <a:ext cx="190500" cy="161925"/>
              </a:xfrm>
              <a:custGeom>
                <a:avLst/>
                <a:gdLst>
                  <a:gd name="T0" fmla="*/ 91 w 133"/>
                  <a:gd name="T1" fmla="*/ 100 h 112"/>
                  <a:gd name="T2" fmla="*/ 91 w 133"/>
                  <a:gd name="T3" fmla="*/ 100 h 112"/>
                  <a:gd name="T4" fmla="*/ 91 w 133"/>
                  <a:gd name="T5" fmla="*/ 99 h 112"/>
                  <a:gd name="T6" fmla="*/ 91 w 133"/>
                  <a:gd name="T7" fmla="*/ 96 h 112"/>
                  <a:gd name="T8" fmla="*/ 133 w 133"/>
                  <a:gd name="T9" fmla="*/ 13 h 112"/>
                  <a:gd name="T10" fmla="*/ 114 w 133"/>
                  <a:gd name="T11" fmla="*/ 0 h 112"/>
                  <a:gd name="T12" fmla="*/ 80 w 133"/>
                  <a:gd name="T13" fmla="*/ 92 h 112"/>
                  <a:gd name="T14" fmla="*/ 47 w 133"/>
                  <a:gd name="T15" fmla="*/ 0 h 112"/>
                  <a:gd name="T16" fmla="*/ 0 w 133"/>
                  <a:gd name="T17" fmla="*/ 68 h 112"/>
                  <a:gd name="T18" fmla="*/ 0 w 133"/>
                  <a:gd name="T19" fmla="*/ 70 h 112"/>
                  <a:gd name="T20" fmla="*/ 0 w 133"/>
                  <a:gd name="T21" fmla="*/ 71 h 112"/>
                  <a:gd name="T22" fmla="*/ 80 w 133"/>
                  <a:gd name="T23" fmla="*/ 112 h 112"/>
                  <a:gd name="T24" fmla="*/ 94 w 133"/>
                  <a:gd name="T25" fmla="*/ 112 h 112"/>
                  <a:gd name="T26" fmla="*/ 91 w 133"/>
                  <a:gd name="T27" fmla="*/ 10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112">
                    <a:moveTo>
                      <a:pt x="91" y="100"/>
                    </a:move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100"/>
                      <a:pt x="91" y="99"/>
                    </a:cubicBezTo>
                    <a:cubicBezTo>
                      <a:pt x="91" y="98"/>
                      <a:pt x="91" y="97"/>
                      <a:pt x="91" y="96"/>
                    </a:cubicBezTo>
                    <a:cubicBezTo>
                      <a:pt x="93" y="63"/>
                      <a:pt x="108" y="33"/>
                      <a:pt x="133" y="13"/>
                    </a:cubicBezTo>
                    <a:cubicBezTo>
                      <a:pt x="127" y="8"/>
                      <a:pt x="121" y="4"/>
                      <a:pt x="114" y="0"/>
                    </a:cubicBezTo>
                    <a:cubicBezTo>
                      <a:pt x="80" y="92"/>
                      <a:pt x="80" y="92"/>
                      <a:pt x="80" y="92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1" y="12"/>
                      <a:pt x="2" y="38"/>
                      <a:pt x="0" y="68"/>
                    </a:cubicBezTo>
                    <a:cubicBezTo>
                      <a:pt x="0" y="69"/>
                      <a:pt x="0" y="70"/>
                      <a:pt x="0" y="70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1" y="90"/>
                      <a:pt x="37" y="112"/>
                      <a:pt x="80" y="112"/>
                    </a:cubicBezTo>
                    <a:cubicBezTo>
                      <a:pt x="85" y="112"/>
                      <a:pt x="89" y="112"/>
                      <a:pt x="94" y="112"/>
                    </a:cubicBezTo>
                    <a:cubicBezTo>
                      <a:pt x="92" y="108"/>
                      <a:pt x="91" y="104"/>
                      <a:pt x="9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8" name="Freeform 23"/>
              <p:cNvSpPr/>
              <p:nvPr/>
            </p:nvSpPr>
            <p:spPr bwMode="auto">
              <a:xfrm>
                <a:off x="5646739" y="2162176"/>
                <a:ext cx="23813" cy="23813"/>
              </a:xfrm>
              <a:custGeom>
                <a:avLst/>
                <a:gdLst>
                  <a:gd name="T0" fmla="*/ 7 w 15"/>
                  <a:gd name="T1" fmla="*/ 0 h 15"/>
                  <a:gd name="T2" fmla="*/ 15 w 15"/>
                  <a:gd name="T3" fmla="*/ 7 h 15"/>
                  <a:gd name="T4" fmla="*/ 7 w 15"/>
                  <a:gd name="T5" fmla="*/ 15 h 15"/>
                  <a:gd name="T6" fmla="*/ 0 w 15"/>
                  <a:gd name="T7" fmla="*/ 7 h 15"/>
                  <a:gd name="T8" fmla="*/ 7 w 15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7" y="0"/>
                    </a:moveTo>
                    <a:lnTo>
                      <a:pt x="15" y="7"/>
                    </a:lnTo>
                    <a:lnTo>
                      <a:pt x="7" y="15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69" name="Freeform 24"/>
              <p:cNvSpPr/>
              <p:nvPr/>
            </p:nvSpPr>
            <p:spPr bwMode="auto">
              <a:xfrm>
                <a:off x="5641976" y="2185988"/>
                <a:ext cx="33338" cy="85725"/>
              </a:xfrm>
              <a:custGeom>
                <a:avLst/>
                <a:gdLst>
                  <a:gd name="T0" fmla="*/ 16 w 21"/>
                  <a:gd name="T1" fmla="*/ 4 h 54"/>
                  <a:gd name="T2" fmla="*/ 10 w 21"/>
                  <a:gd name="T3" fmla="*/ 0 h 54"/>
                  <a:gd name="T4" fmla="*/ 5 w 21"/>
                  <a:gd name="T5" fmla="*/ 4 h 54"/>
                  <a:gd name="T6" fmla="*/ 0 w 21"/>
                  <a:gd name="T7" fmla="*/ 27 h 54"/>
                  <a:gd name="T8" fmla="*/ 10 w 21"/>
                  <a:gd name="T9" fmla="*/ 54 h 54"/>
                  <a:gd name="T10" fmla="*/ 21 w 21"/>
                  <a:gd name="T11" fmla="*/ 27 h 54"/>
                  <a:gd name="T12" fmla="*/ 16 w 21"/>
                  <a:gd name="T1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54">
                    <a:moveTo>
                      <a:pt x="16" y="4"/>
                    </a:moveTo>
                    <a:lnTo>
                      <a:pt x="10" y="0"/>
                    </a:lnTo>
                    <a:lnTo>
                      <a:pt x="5" y="4"/>
                    </a:lnTo>
                    <a:lnTo>
                      <a:pt x="0" y="27"/>
                    </a:lnTo>
                    <a:lnTo>
                      <a:pt x="10" y="54"/>
                    </a:lnTo>
                    <a:lnTo>
                      <a:pt x="21" y="27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  <p:sp>
            <p:nvSpPr>
              <p:cNvPr id="70" name="Freeform 25"/>
              <p:cNvSpPr/>
              <p:nvPr/>
            </p:nvSpPr>
            <p:spPr bwMode="auto">
              <a:xfrm>
                <a:off x="5943601" y="2165351"/>
                <a:ext cx="192088" cy="161925"/>
              </a:xfrm>
              <a:custGeom>
                <a:avLst/>
                <a:gdLst>
                  <a:gd name="T0" fmla="*/ 133 w 133"/>
                  <a:gd name="T1" fmla="*/ 69 h 113"/>
                  <a:gd name="T2" fmla="*/ 87 w 133"/>
                  <a:gd name="T3" fmla="*/ 0 h 113"/>
                  <a:gd name="T4" fmla="*/ 53 w 133"/>
                  <a:gd name="T5" fmla="*/ 92 h 113"/>
                  <a:gd name="T6" fmla="*/ 20 w 133"/>
                  <a:gd name="T7" fmla="*/ 0 h 113"/>
                  <a:gd name="T8" fmla="*/ 0 w 133"/>
                  <a:gd name="T9" fmla="*/ 13 h 113"/>
                  <a:gd name="T10" fmla="*/ 22 w 133"/>
                  <a:gd name="T11" fmla="*/ 37 h 113"/>
                  <a:gd name="T12" fmla="*/ 43 w 133"/>
                  <a:gd name="T13" fmla="*/ 96 h 113"/>
                  <a:gd name="T14" fmla="*/ 43 w 133"/>
                  <a:gd name="T15" fmla="*/ 99 h 113"/>
                  <a:gd name="T16" fmla="*/ 43 w 133"/>
                  <a:gd name="T17" fmla="*/ 100 h 113"/>
                  <a:gd name="T18" fmla="*/ 43 w 133"/>
                  <a:gd name="T19" fmla="*/ 100 h 113"/>
                  <a:gd name="T20" fmla="*/ 40 w 133"/>
                  <a:gd name="T21" fmla="*/ 112 h 113"/>
                  <a:gd name="T22" fmla="*/ 53 w 133"/>
                  <a:gd name="T23" fmla="*/ 113 h 113"/>
                  <a:gd name="T24" fmla="*/ 133 w 133"/>
                  <a:gd name="T25" fmla="*/ 71 h 113"/>
                  <a:gd name="T26" fmla="*/ 133 w 133"/>
                  <a:gd name="T27" fmla="*/ 70 h 113"/>
                  <a:gd name="T28" fmla="*/ 133 w 133"/>
                  <a:gd name="T29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113">
                    <a:moveTo>
                      <a:pt x="133" y="69"/>
                    </a:moveTo>
                    <a:cubicBezTo>
                      <a:pt x="131" y="38"/>
                      <a:pt x="113" y="12"/>
                      <a:pt x="87" y="0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3" y="4"/>
                      <a:pt x="6" y="8"/>
                      <a:pt x="0" y="13"/>
                    </a:cubicBezTo>
                    <a:cubicBezTo>
                      <a:pt x="9" y="20"/>
                      <a:pt x="16" y="28"/>
                      <a:pt x="22" y="37"/>
                    </a:cubicBezTo>
                    <a:cubicBezTo>
                      <a:pt x="34" y="55"/>
                      <a:pt x="41" y="75"/>
                      <a:pt x="43" y="96"/>
                    </a:cubicBezTo>
                    <a:cubicBezTo>
                      <a:pt x="43" y="97"/>
                      <a:pt x="43" y="98"/>
                      <a:pt x="43" y="99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43" y="104"/>
                      <a:pt x="41" y="108"/>
                      <a:pt x="40" y="112"/>
                    </a:cubicBezTo>
                    <a:cubicBezTo>
                      <a:pt x="44" y="112"/>
                      <a:pt x="49" y="113"/>
                      <a:pt x="53" y="113"/>
                    </a:cubicBezTo>
                    <a:cubicBezTo>
                      <a:pt x="97" y="112"/>
                      <a:pt x="132" y="90"/>
                      <a:pt x="133" y="71"/>
                    </a:cubicBezTo>
                    <a:cubicBezTo>
                      <a:pt x="133" y="71"/>
                      <a:pt x="133" y="71"/>
                      <a:pt x="133" y="70"/>
                    </a:cubicBezTo>
                    <a:cubicBezTo>
                      <a:pt x="133" y="70"/>
                      <a:pt x="133" y="69"/>
                      <a:pt x="13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rgbClr val="0D0B0C"/>
                  </a:solidFill>
                  <a:ea typeface="Arial" panose="020B0604020202090204" pitchFamily="34" charset="0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4897330" y="2443004"/>
            <a:ext cx="595441" cy="611630"/>
            <a:chOff x="5572126" y="3962401"/>
            <a:chExt cx="525463" cy="539750"/>
          </a:xfrm>
          <a:solidFill>
            <a:srgbClr val="0D0B0C"/>
          </a:solidFill>
        </p:grpSpPr>
        <p:sp>
          <p:nvSpPr>
            <p:cNvPr id="55" name="Freeform 26"/>
            <p:cNvSpPr>
              <a:spLocks noEditPoints="1"/>
            </p:cNvSpPr>
            <p:nvPr/>
          </p:nvSpPr>
          <p:spPr bwMode="auto">
            <a:xfrm>
              <a:off x="5572126" y="4130676"/>
              <a:ext cx="371475" cy="371475"/>
            </a:xfrm>
            <a:custGeom>
              <a:avLst/>
              <a:gdLst>
                <a:gd name="T0" fmla="*/ 258 w 258"/>
                <a:gd name="T1" fmla="*/ 156 h 259"/>
                <a:gd name="T2" fmla="*/ 258 w 258"/>
                <a:gd name="T3" fmla="*/ 104 h 259"/>
                <a:gd name="T4" fmla="*/ 239 w 258"/>
                <a:gd name="T5" fmla="*/ 94 h 259"/>
                <a:gd name="T6" fmla="*/ 232 w 258"/>
                <a:gd name="T7" fmla="*/ 78 h 259"/>
                <a:gd name="T8" fmla="*/ 239 w 258"/>
                <a:gd name="T9" fmla="*/ 57 h 259"/>
                <a:gd name="T10" fmla="*/ 202 w 258"/>
                <a:gd name="T11" fmla="*/ 20 h 259"/>
                <a:gd name="T12" fmla="*/ 180 w 258"/>
                <a:gd name="T13" fmla="*/ 27 h 259"/>
                <a:gd name="T14" fmla="*/ 166 w 258"/>
                <a:gd name="T15" fmla="*/ 21 h 259"/>
                <a:gd name="T16" fmla="*/ 155 w 258"/>
                <a:gd name="T17" fmla="*/ 0 h 259"/>
                <a:gd name="T18" fmla="*/ 103 w 258"/>
                <a:gd name="T19" fmla="*/ 0 h 259"/>
                <a:gd name="T20" fmla="*/ 92 w 258"/>
                <a:gd name="T21" fmla="*/ 21 h 259"/>
                <a:gd name="T22" fmla="*/ 79 w 258"/>
                <a:gd name="T23" fmla="*/ 26 h 259"/>
                <a:gd name="T24" fmla="*/ 56 w 258"/>
                <a:gd name="T25" fmla="*/ 19 h 259"/>
                <a:gd name="T26" fmla="*/ 19 w 258"/>
                <a:gd name="T27" fmla="*/ 56 h 259"/>
                <a:gd name="T28" fmla="*/ 26 w 258"/>
                <a:gd name="T29" fmla="*/ 79 h 259"/>
                <a:gd name="T30" fmla="*/ 21 w 258"/>
                <a:gd name="T31" fmla="*/ 92 h 259"/>
                <a:gd name="T32" fmla="*/ 0 w 258"/>
                <a:gd name="T33" fmla="*/ 103 h 259"/>
                <a:gd name="T34" fmla="*/ 0 w 258"/>
                <a:gd name="T35" fmla="*/ 155 h 259"/>
                <a:gd name="T36" fmla="*/ 20 w 258"/>
                <a:gd name="T37" fmla="*/ 166 h 259"/>
                <a:gd name="T38" fmla="*/ 26 w 258"/>
                <a:gd name="T39" fmla="*/ 180 h 259"/>
                <a:gd name="T40" fmla="*/ 19 w 258"/>
                <a:gd name="T41" fmla="*/ 202 h 259"/>
                <a:gd name="T42" fmla="*/ 56 w 258"/>
                <a:gd name="T43" fmla="*/ 239 h 259"/>
                <a:gd name="T44" fmla="*/ 76 w 258"/>
                <a:gd name="T45" fmla="*/ 233 h 259"/>
                <a:gd name="T46" fmla="*/ 92 w 258"/>
                <a:gd name="T47" fmla="*/ 240 h 259"/>
                <a:gd name="T48" fmla="*/ 102 w 258"/>
                <a:gd name="T49" fmla="*/ 259 h 259"/>
                <a:gd name="T50" fmla="*/ 155 w 258"/>
                <a:gd name="T51" fmla="*/ 259 h 259"/>
                <a:gd name="T52" fmla="*/ 164 w 258"/>
                <a:gd name="T53" fmla="*/ 240 h 259"/>
                <a:gd name="T54" fmla="*/ 181 w 258"/>
                <a:gd name="T55" fmla="*/ 233 h 259"/>
                <a:gd name="T56" fmla="*/ 201 w 258"/>
                <a:gd name="T57" fmla="*/ 240 h 259"/>
                <a:gd name="T58" fmla="*/ 238 w 258"/>
                <a:gd name="T59" fmla="*/ 202 h 259"/>
                <a:gd name="T60" fmla="*/ 232 w 258"/>
                <a:gd name="T61" fmla="*/ 183 h 259"/>
                <a:gd name="T62" fmla="*/ 239 w 258"/>
                <a:gd name="T63" fmla="*/ 166 h 259"/>
                <a:gd name="T64" fmla="*/ 258 w 258"/>
                <a:gd name="T65" fmla="*/ 156 h 259"/>
                <a:gd name="T66" fmla="*/ 187 w 258"/>
                <a:gd name="T67" fmla="*/ 130 h 259"/>
                <a:gd name="T68" fmla="*/ 130 w 258"/>
                <a:gd name="T69" fmla="*/ 188 h 259"/>
                <a:gd name="T70" fmla="*/ 71 w 258"/>
                <a:gd name="T71" fmla="*/ 130 h 259"/>
                <a:gd name="T72" fmla="*/ 130 w 258"/>
                <a:gd name="T73" fmla="*/ 72 h 259"/>
                <a:gd name="T74" fmla="*/ 187 w 258"/>
                <a:gd name="T75" fmla="*/ 13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259">
                  <a:moveTo>
                    <a:pt x="258" y="156"/>
                  </a:moveTo>
                  <a:cubicBezTo>
                    <a:pt x="258" y="104"/>
                    <a:pt x="258" y="104"/>
                    <a:pt x="258" y="104"/>
                  </a:cubicBezTo>
                  <a:cubicBezTo>
                    <a:pt x="239" y="94"/>
                    <a:pt x="239" y="94"/>
                    <a:pt x="239" y="94"/>
                  </a:cubicBezTo>
                  <a:cubicBezTo>
                    <a:pt x="237" y="88"/>
                    <a:pt x="235" y="83"/>
                    <a:pt x="232" y="78"/>
                  </a:cubicBezTo>
                  <a:cubicBezTo>
                    <a:pt x="239" y="57"/>
                    <a:pt x="239" y="57"/>
                    <a:pt x="239" y="57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5"/>
                    <a:pt x="171" y="23"/>
                    <a:pt x="166" y="2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92" y="21"/>
                    <a:pt x="92" y="21"/>
                    <a:pt x="92" y="21"/>
                  </a:cubicBezTo>
                  <a:cubicBezTo>
                    <a:pt x="88" y="23"/>
                    <a:pt x="83" y="25"/>
                    <a:pt x="79" y="26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4" y="83"/>
                    <a:pt x="22" y="87"/>
                    <a:pt x="21" y="9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1" y="171"/>
                    <a:pt x="23" y="176"/>
                    <a:pt x="26" y="180"/>
                  </a:cubicBezTo>
                  <a:cubicBezTo>
                    <a:pt x="19" y="202"/>
                    <a:pt x="19" y="202"/>
                    <a:pt x="19" y="202"/>
                  </a:cubicBezTo>
                  <a:cubicBezTo>
                    <a:pt x="56" y="239"/>
                    <a:pt x="56" y="239"/>
                    <a:pt x="56" y="239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81" y="235"/>
                    <a:pt x="87" y="238"/>
                    <a:pt x="92" y="240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155" y="259"/>
                    <a:pt x="155" y="259"/>
                    <a:pt x="155" y="259"/>
                  </a:cubicBezTo>
                  <a:cubicBezTo>
                    <a:pt x="164" y="240"/>
                    <a:pt x="164" y="240"/>
                    <a:pt x="164" y="240"/>
                  </a:cubicBezTo>
                  <a:cubicBezTo>
                    <a:pt x="170" y="239"/>
                    <a:pt x="176" y="236"/>
                    <a:pt x="181" y="233"/>
                  </a:cubicBezTo>
                  <a:cubicBezTo>
                    <a:pt x="201" y="240"/>
                    <a:pt x="201" y="240"/>
                    <a:pt x="201" y="240"/>
                  </a:cubicBezTo>
                  <a:cubicBezTo>
                    <a:pt x="238" y="202"/>
                    <a:pt x="238" y="202"/>
                    <a:pt x="238" y="202"/>
                  </a:cubicBezTo>
                  <a:cubicBezTo>
                    <a:pt x="232" y="183"/>
                    <a:pt x="232" y="183"/>
                    <a:pt x="232" y="183"/>
                  </a:cubicBezTo>
                  <a:cubicBezTo>
                    <a:pt x="235" y="177"/>
                    <a:pt x="237" y="172"/>
                    <a:pt x="239" y="166"/>
                  </a:cubicBezTo>
                  <a:lnTo>
                    <a:pt x="258" y="156"/>
                  </a:lnTo>
                  <a:close/>
                  <a:moveTo>
                    <a:pt x="187" y="130"/>
                  </a:moveTo>
                  <a:cubicBezTo>
                    <a:pt x="187" y="162"/>
                    <a:pt x="161" y="188"/>
                    <a:pt x="130" y="188"/>
                  </a:cubicBezTo>
                  <a:cubicBezTo>
                    <a:pt x="97" y="188"/>
                    <a:pt x="71" y="162"/>
                    <a:pt x="71" y="130"/>
                  </a:cubicBezTo>
                  <a:cubicBezTo>
                    <a:pt x="71" y="98"/>
                    <a:pt x="97" y="72"/>
                    <a:pt x="130" y="72"/>
                  </a:cubicBezTo>
                  <a:cubicBezTo>
                    <a:pt x="161" y="72"/>
                    <a:pt x="187" y="98"/>
                    <a:pt x="187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56" name="Freeform 27"/>
            <p:cNvSpPr>
              <a:spLocks noEditPoints="1"/>
            </p:cNvSpPr>
            <p:nvPr/>
          </p:nvSpPr>
          <p:spPr bwMode="auto">
            <a:xfrm>
              <a:off x="5818189" y="3962401"/>
              <a:ext cx="192088" cy="188913"/>
            </a:xfrm>
            <a:custGeom>
              <a:avLst/>
              <a:gdLst>
                <a:gd name="T0" fmla="*/ 133 w 133"/>
                <a:gd name="T1" fmla="*/ 80 h 132"/>
                <a:gd name="T2" fmla="*/ 133 w 133"/>
                <a:gd name="T3" fmla="*/ 53 h 132"/>
                <a:gd name="T4" fmla="*/ 123 w 133"/>
                <a:gd name="T5" fmla="*/ 48 h 132"/>
                <a:gd name="T6" fmla="*/ 120 w 133"/>
                <a:gd name="T7" fmla="*/ 40 h 132"/>
                <a:gd name="T8" fmla="*/ 123 w 133"/>
                <a:gd name="T9" fmla="*/ 29 h 132"/>
                <a:gd name="T10" fmla="*/ 104 w 133"/>
                <a:gd name="T11" fmla="*/ 9 h 132"/>
                <a:gd name="T12" fmla="*/ 93 w 133"/>
                <a:gd name="T13" fmla="*/ 13 h 132"/>
                <a:gd name="T14" fmla="*/ 86 w 133"/>
                <a:gd name="T15" fmla="*/ 10 h 132"/>
                <a:gd name="T16" fmla="*/ 80 w 133"/>
                <a:gd name="T17" fmla="*/ 0 h 132"/>
                <a:gd name="T18" fmla="*/ 53 w 133"/>
                <a:gd name="T19" fmla="*/ 0 h 132"/>
                <a:gd name="T20" fmla="*/ 48 w 133"/>
                <a:gd name="T21" fmla="*/ 10 h 132"/>
                <a:gd name="T22" fmla="*/ 41 w 133"/>
                <a:gd name="T23" fmla="*/ 13 h 132"/>
                <a:gd name="T24" fmla="*/ 29 w 133"/>
                <a:gd name="T25" fmla="*/ 9 h 132"/>
                <a:gd name="T26" fmla="*/ 10 w 133"/>
                <a:gd name="T27" fmla="*/ 28 h 132"/>
                <a:gd name="T28" fmla="*/ 14 w 133"/>
                <a:gd name="T29" fmla="*/ 40 h 132"/>
                <a:gd name="T30" fmla="*/ 11 w 133"/>
                <a:gd name="T31" fmla="*/ 47 h 132"/>
                <a:gd name="T32" fmla="*/ 0 w 133"/>
                <a:gd name="T33" fmla="*/ 52 h 132"/>
                <a:gd name="T34" fmla="*/ 0 w 133"/>
                <a:gd name="T35" fmla="*/ 79 h 132"/>
                <a:gd name="T36" fmla="*/ 11 w 133"/>
                <a:gd name="T37" fmla="*/ 85 h 132"/>
                <a:gd name="T38" fmla="*/ 13 w 133"/>
                <a:gd name="T39" fmla="*/ 92 h 132"/>
                <a:gd name="T40" fmla="*/ 10 w 133"/>
                <a:gd name="T41" fmla="*/ 103 h 132"/>
                <a:gd name="T42" fmla="*/ 29 w 133"/>
                <a:gd name="T43" fmla="*/ 122 h 132"/>
                <a:gd name="T44" fmla="*/ 39 w 133"/>
                <a:gd name="T45" fmla="*/ 119 h 132"/>
                <a:gd name="T46" fmla="*/ 48 w 133"/>
                <a:gd name="T47" fmla="*/ 122 h 132"/>
                <a:gd name="T48" fmla="*/ 53 w 133"/>
                <a:gd name="T49" fmla="*/ 132 h 132"/>
                <a:gd name="T50" fmla="*/ 80 w 133"/>
                <a:gd name="T51" fmla="*/ 132 h 132"/>
                <a:gd name="T52" fmla="*/ 85 w 133"/>
                <a:gd name="T53" fmla="*/ 123 h 132"/>
                <a:gd name="T54" fmla="*/ 94 w 133"/>
                <a:gd name="T55" fmla="*/ 119 h 132"/>
                <a:gd name="T56" fmla="*/ 104 w 133"/>
                <a:gd name="T57" fmla="*/ 122 h 132"/>
                <a:gd name="T58" fmla="*/ 123 w 133"/>
                <a:gd name="T59" fmla="*/ 103 h 132"/>
                <a:gd name="T60" fmla="*/ 120 w 133"/>
                <a:gd name="T61" fmla="*/ 93 h 132"/>
                <a:gd name="T62" fmla="*/ 123 w 133"/>
                <a:gd name="T63" fmla="*/ 85 h 132"/>
                <a:gd name="T64" fmla="*/ 133 w 133"/>
                <a:gd name="T65" fmla="*/ 80 h 132"/>
                <a:gd name="T66" fmla="*/ 97 w 133"/>
                <a:gd name="T67" fmla="*/ 66 h 132"/>
                <a:gd name="T68" fmla="*/ 67 w 133"/>
                <a:gd name="T69" fmla="*/ 96 h 132"/>
                <a:gd name="T70" fmla="*/ 37 w 133"/>
                <a:gd name="T71" fmla="*/ 66 h 132"/>
                <a:gd name="T72" fmla="*/ 67 w 133"/>
                <a:gd name="T73" fmla="*/ 37 h 132"/>
                <a:gd name="T74" fmla="*/ 97 w 133"/>
                <a:gd name="T75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3" h="132">
                  <a:moveTo>
                    <a:pt x="133" y="80"/>
                  </a:moveTo>
                  <a:cubicBezTo>
                    <a:pt x="133" y="53"/>
                    <a:pt x="133" y="53"/>
                    <a:pt x="133" y="53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2" y="45"/>
                    <a:pt x="121" y="42"/>
                    <a:pt x="120" y="40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1" y="12"/>
                    <a:pt x="88" y="11"/>
                    <a:pt x="86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6" y="11"/>
                    <a:pt x="43" y="12"/>
                    <a:pt x="41" y="13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2"/>
                    <a:pt x="12" y="44"/>
                    <a:pt x="11" y="4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7"/>
                    <a:pt x="12" y="90"/>
                    <a:pt x="13" y="9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42" y="120"/>
                    <a:pt x="45" y="122"/>
                    <a:pt x="48" y="122"/>
                  </a:cubicBezTo>
                  <a:cubicBezTo>
                    <a:pt x="53" y="132"/>
                    <a:pt x="53" y="132"/>
                    <a:pt x="53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5" y="123"/>
                    <a:pt x="85" y="123"/>
                    <a:pt x="85" y="123"/>
                  </a:cubicBezTo>
                  <a:cubicBezTo>
                    <a:pt x="88" y="122"/>
                    <a:pt x="91" y="121"/>
                    <a:pt x="94" y="119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23" y="103"/>
                    <a:pt x="123" y="103"/>
                    <a:pt x="123" y="10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1" y="90"/>
                    <a:pt x="122" y="88"/>
                    <a:pt x="123" y="85"/>
                  </a:cubicBezTo>
                  <a:lnTo>
                    <a:pt x="133" y="80"/>
                  </a:lnTo>
                  <a:close/>
                  <a:moveTo>
                    <a:pt x="97" y="66"/>
                  </a:moveTo>
                  <a:cubicBezTo>
                    <a:pt x="97" y="83"/>
                    <a:pt x="83" y="96"/>
                    <a:pt x="67" y="96"/>
                  </a:cubicBezTo>
                  <a:cubicBezTo>
                    <a:pt x="50" y="96"/>
                    <a:pt x="37" y="83"/>
                    <a:pt x="37" y="66"/>
                  </a:cubicBezTo>
                  <a:cubicBezTo>
                    <a:pt x="37" y="50"/>
                    <a:pt x="50" y="37"/>
                    <a:pt x="67" y="37"/>
                  </a:cubicBezTo>
                  <a:cubicBezTo>
                    <a:pt x="83" y="37"/>
                    <a:pt x="97" y="50"/>
                    <a:pt x="97" y="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57" name="Freeform 28"/>
            <p:cNvSpPr>
              <a:spLocks noEditPoints="1"/>
            </p:cNvSpPr>
            <p:nvPr/>
          </p:nvSpPr>
          <p:spPr bwMode="auto">
            <a:xfrm>
              <a:off x="5942014" y="4138613"/>
              <a:ext cx="155575" cy="155575"/>
            </a:xfrm>
            <a:custGeom>
              <a:avLst/>
              <a:gdLst>
                <a:gd name="T0" fmla="*/ 108 w 108"/>
                <a:gd name="T1" fmla="*/ 65 h 108"/>
                <a:gd name="T2" fmla="*/ 108 w 108"/>
                <a:gd name="T3" fmla="*/ 43 h 108"/>
                <a:gd name="T4" fmla="*/ 100 w 108"/>
                <a:gd name="T5" fmla="*/ 39 h 108"/>
                <a:gd name="T6" fmla="*/ 97 w 108"/>
                <a:gd name="T7" fmla="*/ 33 h 108"/>
                <a:gd name="T8" fmla="*/ 100 w 108"/>
                <a:gd name="T9" fmla="*/ 24 h 108"/>
                <a:gd name="T10" fmla="*/ 84 w 108"/>
                <a:gd name="T11" fmla="*/ 8 h 108"/>
                <a:gd name="T12" fmla="*/ 75 w 108"/>
                <a:gd name="T13" fmla="*/ 11 h 108"/>
                <a:gd name="T14" fmla="*/ 70 w 108"/>
                <a:gd name="T15" fmla="*/ 9 h 108"/>
                <a:gd name="T16" fmla="*/ 65 w 108"/>
                <a:gd name="T17" fmla="*/ 0 h 108"/>
                <a:gd name="T18" fmla="*/ 43 w 108"/>
                <a:gd name="T19" fmla="*/ 0 h 108"/>
                <a:gd name="T20" fmla="*/ 39 w 108"/>
                <a:gd name="T21" fmla="*/ 9 h 108"/>
                <a:gd name="T22" fmla="*/ 33 w 108"/>
                <a:gd name="T23" fmla="*/ 11 h 108"/>
                <a:gd name="T24" fmla="*/ 24 w 108"/>
                <a:gd name="T25" fmla="*/ 8 h 108"/>
                <a:gd name="T26" fmla="*/ 8 w 108"/>
                <a:gd name="T27" fmla="*/ 24 h 108"/>
                <a:gd name="T28" fmla="*/ 11 w 108"/>
                <a:gd name="T29" fmla="*/ 33 h 108"/>
                <a:gd name="T30" fmla="*/ 9 w 108"/>
                <a:gd name="T31" fmla="*/ 39 h 108"/>
                <a:gd name="T32" fmla="*/ 0 w 108"/>
                <a:gd name="T33" fmla="*/ 43 h 108"/>
                <a:gd name="T34" fmla="*/ 0 w 108"/>
                <a:gd name="T35" fmla="*/ 65 h 108"/>
                <a:gd name="T36" fmla="*/ 8 w 108"/>
                <a:gd name="T37" fmla="*/ 69 h 108"/>
                <a:gd name="T38" fmla="*/ 11 w 108"/>
                <a:gd name="T39" fmla="*/ 76 h 108"/>
                <a:gd name="T40" fmla="*/ 8 w 108"/>
                <a:gd name="T41" fmla="*/ 84 h 108"/>
                <a:gd name="T42" fmla="*/ 23 w 108"/>
                <a:gd name="T43" fmla="*/ 100 h 108"/>
                <a:gd name="T44" fmla="*/ 32 w 108"/>
                <a:gd name="T45" fmla="*/ 97 h 108"/>
                <a:gd name="T46" fmla="*/ 39 w 108"/>
                <a:gd name="T47" fmla="*/ 100 h 108"/>
                <a:gd name="T48" fmla="*/ 43 w 108"/>
                <a:gd name="T49" fmla="*/ 108 h 108"/>
                <a:gd name="T50" fmla="*/ 65 w 108"/>
                <a:gd name="T51" fmla="*/ 108 h 108"/>
                <a:gd name="T52" fmla="*/ 69 w 108"/>
                <a:gd name="T53" fmla="*/ 100 h 108"/>
                <a:gd name="T54" fmla="*/ 76 w 108"/>
                <a:gd name="T55" fmla="*/ 98 h 108"/>
                <a:gd name="T56" fmla="*/ 84 w 108"/>
                <a:gd name="T57" fmla="*/ 100 h 108"/>
                <a:gd name="T58" fmla="*/ 100 w 108"/>
                <a:gd name="T59" fmla="*/ 85 h 108"/>
                <a:gd name="T60" fmla="*/ 97 w 108"/>
                <a:gd name="T61" fmla="*/ 76 h 108"/>
                <a:gd name="T62" fmla="*/ 100 w 108"/>
                <a:gd name="T63" fmla="*/ 69 h 108"/>
                <a:gd name="T64" fmla="*/ 108 w 108"/>
                <a:gd name="T65" fmla="*/ 65 h 108"/>
                <a:gd name="T66" fmla="*/ 78 w 108"/>
                <a:gd name="T67" fmla="*/ 54 h 108"/>
                <a:gd name="T68" fmla="*/ 54 w 108"/>
                <a:gd name="T69" fmla="*/ 79 h 108"/>
                <a:gd name="T70" fmla="*/ 30 w 108"/>
                <a:gd name="T71" fmla="*/ 54 h 108"/>
                <a:gd name="T72" fmla="*/ 54 w 108"/>
                <a:gd name="T73" fmla="*/ 30 h 108"/>
                <a:gd name="T74" fmla="*/ 78 w 108"/>
                <a:gd name="T75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" h="108">
                  <a:moveTo>
                    <a:pt x="108" y="65"/>
                  </a:moveTo>
                  <a:cubicBezTo>
                    <a:pt x="108" y="43"/>
                    <a:pt x="108" y="43"/>
                    <a:pt x="108" y="43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7"/>
                    <a:pt x="98" y="35"/>
                    <a:pt x="97" y="33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3" y="10"/>
                    <a:pt x="72" y="10"/>
                    <a:pt x="70" y="9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7" y="10"/>
                    <a:pt x="35" y="10"/>
                    <a:pt x="3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5"/>
                    <a:pt x="9" y="37"/>
                    <a:pt x="9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9" y="71"/>
                    <a:pt x="10" y="73"/>
                    <a:pt x="11" y="76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4" y="98"/>
                    <a:pt x="36" y="99"/>
                    <a:pt x="39" y="100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71" y="100"/>
                    <a:pt x="74" y="99"/>
                    <a:pt x="76" y="98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8" y="74"/>
                    <a:pt x="99" y="72"/>
                    <a:pt x="100" y="69"/>
                  </a:cubicBezTo>
                  <a:lnTo>
                    <a:pt x="108" y="65"/>
                  </a:lnTo>
                  <a:close/>
                  <a:moveTo>
                    <a:pt x="78" y="54"/>
                  </a:moveTo>
                  <a:cubicBezTo>
                    <a:pt x="78" y="68"/>
                    <a:pt x="68" y="79"/>
                    <a:pt x="54" y="79"/>
                  </a:cubicBezTo>
                  <a:cubicBezTo>
                    <a:pt x="41" y="79"/>
                    <a:pt x="30" y="68"/>
                    <a:pt x="30" y="54"/>
                  </a:cubicBezTo>
                  <a:cubicBezTo>
                    <a:pt x="30" y="41"/>
                    <a:pt x="41" y="30"/>
                    <a:pt x="54" y="30"/>
                  </a:cubicBezTo>
                  <a:cubicBezTo>
                    <a:pt x="68" y="30"/>
                    <a:pt x="78" y="41"/>
                    <a:pt x="78" y="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</p:grpSp>
      <p:grpSp>
        <p:nvGrpSpPr>
          <p:cNvPr id="77" name="组合 21"/>
          <p:cNvGrpSpPr/>
          <p:nvPr/>
        </p:nvGrpSpPr>
        <p:grpSpPr>
          <a:xfrm>
            <a:off x="4975138" y="3784998"/>
            <a:ext cx="429486" cy="349608"/>
            <a:chOff x="10787673" y="2508217"/>
            <a:chExt cx="478426" cy="569698"/>
          </a:xfrm>
          <a:solidFill>
            <a:srgbClr val="0D0B0C"/>
          </a:solidFill>
        </p:grpSpPr>
        <p:sp>
          <p:nvSpPr>
            <p:cNvPr id="80" name="Freeform 25"/>
            <p:cNvSpPr>
              <a:spLocks noEditPoints="1"/>
            </p:cNvSpPr>
            <p:nvPr/>
          </p:nvSpPr>
          <p:spPr bwMode="auto">
            <a:xfrm>
              <a:off x="10787673" y="2508217"/>
              <a:ext cx="478426" cy="569698"/>
            </a:xfrm>
            <a:custGeom>
              <a:avLst/>
              <a:gdLst>
                <a:gd name="T0" fmla="*/ 145 w 156"/>
                <a:gd name="T1" fmla="*/ 22 h 178"/>
                <a:gd name="T2" fmla="*/ 134 w 156"/>
                <a:gd name="T3" fmla="*/ 22 h 178"/>
                <a:gd name="T4" fmla="*/ 134 w 156"/>
                <a:gd name="T5" fmla="*/ 11 h 178"/>
                <a:gd name="T6" fmla="*/ 123 w 156"/>
                <a:gd name="T7" fmla="*/ 0 h 178"/>
                <a:gd name="T8" fmla="*/ 11 w 156"/>
                <a:gd name="T9" fmla="*/ 0 h 178"/>
                <a:gd name="T10" fmla="*/ 0 w 156"/>
                <a:gd name="T11" fmla="*/ 11 h 178"/>
                <a:gd name="T12" fmla="*/ 0 w 156"/>
                <a:gd name="T13" fmla="*/ 145 h 178"/>
                <a:gd name="T14" fmla="*/ 11 w 156"/>
                <a:gd name="T15" fmla="*/ 156 h 178"/>
                <a:gd name="T16" fmla="*/ 22 w 156"/>
                <a:gd name="T17" fmla="*/ 156 h 178"/>
                <a:gd name="T18" fmla="*/ 22 w 156"/>
                <a:gd name="T19" fmla="*/ 167 h 178"/>
                <a:gd name="T20" fmla="*/ 33 w 156"/>
                <a:gd name="T21" fmla="*/ 178 h 178"/>
                <a:gd name="T22" fmla="*/ 145 w 156"/>
                <a:gd name="T23" fmla="*/ 178 h 178"/>
                <a:gd name="T24" fmla="*/ 156 w 156"/>
                <a:gd name="T25" fmla="*/ 167 h 178"/>
                <a:gd name="T26" fmla="*/ 156 w 156"/>
                <a:gd name="T27" fmla="*/ 33 h 178"/>
                <a:gd name="T28" fmla="*/ 145 w 156"/>
                <a:gd name="T29" fmla="*/ 22 h 178"/>
                <a:gd name="T30" fmla="*/ 11 w 156"/>
                <a:gd name="T31" fmla="*/ 145 h 178"/>
                <a:gd name="T32" fmla="*/ 11 w 156"/>
                <a:gd name="T33" fmla="*/ 11 h 178"/>
                <a:gd name="T34" fmla="*/ 123 w 156"/>
                <a:gd name="T35" fmla="*/ 11 h 178"/>
                <a:gd name="T36" fmla="*/ 123 w 156"/>
                <a:gd name="T37" fmla="*/ 145 h 178"/>
                <a:gd name="T38" fmla="*/ 11 w 156"/>
                <a:gd name="T39" fmla="*/ 145 h 178"/>
                <a:gd name="T40" fmla="*/ 145 w 156"/>
                <a:gd name="T41" fmla="*/ 167 h 178"/>
                <a:gd name="T42" fmla="*/ 33 w 156"/>
                <a:gd name="T43" fmla="*/ 167 h 178"/>
                <a:gd name="T44" fmla="*/ 33 w 156"/>
                <a:gd name="T45" fmla="*/ 156 h 178"/>
                <a:gd name="T46" fmla="*/ 123 w 156"/>
                <a:gd name="T47" fmla="*/ 156 h 178"/>
                <a:gd name="T48" fmla="*/ 134 w 156"/>
                <a:gd name="T49" fmla="*/ 145 h 178"/>
                <a:gd name="T50" fmla="*/ 134 w 156"/>
                <a:gd name="T51" fmla="*/ 33 h 178"/>
                <a:gd name="T52" fmla="*/ 145 w 156"/>
                <a:gd name="T53" fmla="*/ 33 h 178"/>
                <a:gd name="T54" fmla="*/ 145 w 156"/>
                <a:gd name="T55" fmla="*/ 16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178">
                  <a:moveTo>
                    <a:pt x="145" y="22"/>
                  </a:moveTo>
                  <a:cubicBezTo>
                    <a:pt x="134" y="22"/>
                    <a:pt x="134" y="22"/>
                    <a:pt x="134" y="22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4" y="5"/>
                    <a:pt x="129" y="0"/>
                    <a:pt x="12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51"/>
                    <a:pt x="5" y="156"/>
                    <a:pt x="11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67"/>
                    <a:pt x="22" y="167"/>
                    <a:pt x="22" y="167"/>
                  </a:cubicBezTo>
                  <a:cubicBezTo>
                    <a:pt x="22" y="173"/>
                    <a:pt x="27" y="178"/>
                    <a:pt x="33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51" y="178"/>
                    <a:pt x="156" y="173"/>
                    <a:pt x="156" y="167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7"/>
                    <a:pt x="151" y="22"/>
                    <a:pt x="145" y="22"/>
                  </a:cubicBezTo>
                  <a:close/>
                  <a:moveTo>
                    <a:pt x="11" y="145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3" y="145"/>
                    <a:pt x="123" y="145"/>
                    <a:pt x="123" y="145"/>
                  </a:cubicBezTo>
                  <a:lnTo>
                    <a:pt x="11" y="145"/>
                  </a:lnTo>
                  <a:close/>
                  <a:moveTo>
                    <a:pt x="145" y="167"/>
                  </a:moveTo>
                  <a:cubicBezTo>
                    <a:pt x="33" y="167"/>
                    <a:pt x="33" y="167"/>
                    <a:pt x="33" y="167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9" y="156"/>
                    <a:pt x="134" y="151"/>
                    <a:pt x="134" y="145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45" y="33"/>
                    <a:pt x="145" y="33"/>
                    <a:pt x="145" y="33"/>
                  </a:cubicBezTo>
                  <a:lnTo>
                    <a:pt x="145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83" name="Freeform 26"/>
            <p:cNvSpPr/>
            <p:nvPr/>
          </p:nvSpPr>
          <p:spPr bwMode="auto">
            <a:xfrm>
              <a:off x="10925460" y="2614454"/>
              <a:ext cx="205404" cy="34527"/>
            </a:xfrm>
            <a:custGeom>
              <a:avLst/>
              <a:gdLst>
                <a:gd name="T0" fmla="*/ 61 w 67"/>
                <a:gd name="T1" fmla="*/ 0 h 11"/>
                <a:gd name="T2" fmla="*/ 5 w 67"/>
                <a:gd name="T3" fmla="*/ 0 h 11"/>
                <a:gd name="T4" fmla="*/ 0 w 67"/>
                <a:gd name="T5" fmla="*/ 6 h 11"/>
                <a:gd name="T6" fmla="*/ 5 w 67"/>
                <a:gd name="T7" fmla="*/ 11 h 11"/>
                <a:gd name="T8" fmla="*/ 61 w 67"/>
                <a:gd name="T9" fmla="*/ 11 h 11"/>
                <a:gd name="T10" fmla="*/ 67 w 67"/>
                <a:gd name="T11" fmla="*/ 6 h 11"/>
                <a:gd name="T12" fmla="*/ 61 w 67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11">
                  <a:moveTo>
                    <a:pt x="61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1"/>
                    <a:pt x="5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9"/>
                    <a:pt x="67" y="6"/>
                  </a:cubicBezTo>
                  <a:cubicBezTo>
                    <a:pt x="67" y="3"/>
                    <a:pt x="64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84" name="Freeform 27"/>
            <p:cNvSpPr/>
            <p:nvPr/>
          </p:nvSpPr>
          <p:spPr bwMode="auto">
            <a:xfrm>
              <a:off x="10854015" y="2723348"/>
              <a:ext cx="276849" cy="34527"/>
            </a:xfrm>
            <a:custGeom>
              <a:avLst/>
              <a:gdLst>
                <a:gd name="T0" fmla="*/ 84 w 90"/>
                <a:gd name="T1" fmla="*/ 0 h 11"/>
                <a:gd name="T2" fmla="*/ 6 w 90"/>
                <a:gd name="T3" fmla="*/ 0 h 11"/>
                <a:gd name="T4" fmla="*/ 0 w 90"/>
                <a:gd name="T5" fmla="*/ 5 h 11"/>
                <a:gd name="T6" fmla="*/ 6 w 90"/>
                <a:gd name="T7" fmla="*/ 11 h 11"/>
                <a:gd name="T8" fmla="*/ 84 w 90"/>
                <a:gd name="T9" fmla="*/ 11 h 11"/>
                <a:gd name="T10" fmla="*/ 90 w 90"/>
                <a:gd name="T11" fmla="*/ 5 h 11"/>
                <a:gd name="T12" fmla="*/ 84 w 90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">
                  <a:moveTo>
                    <a:pt x="8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7" y="11"/>
                    <a:pt x="90" y="8"/>
                    <a:pt x="90" y="5"/>
                  </a:cubicBezTo>
                  <a:cubicBezTo>
                    <a:pt x="90" y="2"/>
                    <a:pt x="87" y="0"/>
                    <a:pt x="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85" name="Freeform 28"/>
            <p:cNvSpPr/>
            <p:nvPr/>
          </p:nvSpPr>
          <p:spPr bwMode="auto">
            <a:xfrm>
              <a:off x="10854015" y="2793730"/>
              <a:ext cx="276849" cy="34527"/>
            </a:xfrm>
            <a:custGeom>
              <a:avLst/>
              <a:gdLst>
                <a:gd name="T0" fmla="*/ 84 w 90"/>
                <a:gd name="T1" fmla="*/ 0 h 11"/>
                <a:gd name="T2" fmla="*/ 6 w 90"/>
                <a:gd name="T3" fmla="*/ 0 h 11"/>
                <a:gd name="T4" fmla="*/ 0 w 90"/>
                <a:gd name="T5" fmla="*/ 6 h 11"/>
                <a:gd name="T6" fmla="*/ 6 w 90"/>
                <a:gd name="T7" fmla="*/ 11 h 11"/>
                <a:gd name="T8" fmla="*/ 84 w 90"/>
                <a:gd name="T9" fmla="*/ 11 h 11"/>
                <a:gd name="T10" fmla="*/ 90 w 90"/>
                <a:gd name="T11" fmla="*/ 6 h 11"/>
                <a:gd name="T12" fmla="*/ 84 w 90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">
                  <a:moveTo>
                    <a:pt x="8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7" y="11"/>
                    <a:pt x="90" y="9"/>
                    <a:pt x="90" y="6"/>
                  </a:cubicBezTo>
                  <a:cubicBezTo>
                    <a:pt x="90" y="3"/>
                    <a:pt x="87" y="0"/>
                    <a:pt x="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  <p:sp>
          <p:nvSpPr>
            <p:cNvPr id="106" name="Freeform 29"/>
            <p:cNvSpPr/>
            <p:nvPr/>
          </p:nvSpPr>
          <p:spPr bwMode="auto">
            <a:xfrm>
              <a:off x="10854015" y="2862784"/>
              <a:ext cx="276849" cy="38511"/>
            </a:xfrm>
            <a:custGeom>
              <a:avLst/>
              <a:gdLst>
                <a:gd name="T0" fmla="*/ 84 w 90"/>
                <a:gd name="T1" fmla="*/ 0 h 12"/>
                <a:gd name="T2" fmla="*/ 6 w 90"/>
                <a:gd name="T3" fmla="*/ 0 h 12"/>
                <a:gd name="T4" fmla="*/ 0 w 90"/>
                <a:gd name="T5" fmla="*/ 6 h 12"/>
                <a:gd name="T6" fmla="*/ 6 w 90"/>
                <a:gd name="T7" fmla="*/ 12 h 12"/>
                <a:gd name="T8" fmla="*/ 84 w 90"/>
                <a:gd name="T9" fmla="*/ 12 h 12"/>
                <a:gd name="T10" fmla="*/ 90 w 90"/>
                <a:gd name="T11" fmla="*/ 6 h 12"/>
                <a:gd name="T12" fmla="*/ 84 w 9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">
                  <a:moveTo>
                    <a:pt x="8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7" y="12"/>
                    <a:pt x="90" y="9"/>
                    <a:pt x="90" y="6"/>
                  </a:cubicBezTo>
                  <a:cubicBezTo>
                    <a:pt x="90" y="3"/>
                    <a:pt x="87" y="0"/>
                    <a:pt x="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0D0B0C"/>
                </a:solidFill>
                <a:ea typeface="Arial" panose="020B0604020202090204" pitchFamily="34" charset="0"/>
              </a:endParaRPr>
            </a:p>
          </p:txBody>
        </p:sp>
      </p:grpSp>
      <p:sp>
        <p:nvSpPr>
          <p:cNvPr id="50" name="文本框 18"/>
          <p:cNvSpPr txBox="1"/>
          <p:nvPr/>
        </p:nvSpPr>
        <p:spPr>
          <a:xfrm>
            <a:off x="361597" y="204968"/>
            <a:ext cx="6032896" cy="4154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100" b="1" dirty="0" smtClean="0">
                <a:solidFill>
                  <a:srgbClr val="32353A"/>
                </a:solidFill>
                <a:latin typeface="微软雅黑" pitchFamily="34" charset="-122"/>
                <a:ea typeface="微软雅黑" pitchFamily="34" charset="-122"/>
              </a:rPr>
              <a:t>MENGAPA DILAKUKAN REVISI SNP?</a:t>
            </a:r>
            <a:endParaRPr lang="zh-CN" altLang="en-US" sz="2100" b="1" dirty="0">
              <a:solidFill>
                <a:srgbClr val="32353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6455" y="907046"/>
            <a:ext cx="833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Standar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dikembangkan</a:t>
            </a:r>
            <a:r>
              <a:rPr lang="en-US" b="1" dirty="0"/>
              <a:t>, </a:t>
            </a:r>
            <a:r>
              <a:rPr lang="en-US" b="1" dirty="0" err="1"/>
              <a:t>dievaluasi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direvisi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mempertimbangkan</a:t>
            </a:r>
            <a:r>
              <a:rPr lang="en-US" b="1" dirty="0" smtClean="0"/>
              <a:t>:  </a:t>
            </a:r>
            <a:endParaRPr lang="en-US" b="1" dirty="0"/>
          </a:p>
        </p:txBody>
      </p:sp>
      <p:sp>
        <p:nvSpPr>
          <p:cNvPr id="52" name="矩形 57"/>
          <p:cNvSpPr/>
          <p:nvPr/>
        </p:nvSpPr>
        <p:spPr>
          <a:xfrm>
            <a:off x="120127" y="2158602"/>
            <a:ext cx="3125391" cy="495136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/>
          <a:p>
            <a:pPr algn="r" defTabSz="912019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Perkembangan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ilmu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pengetahuan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teknologi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seni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(IPTEKS)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sp>
        <p:nvSpPr>
          <p:cNvPr id="53" name="矩形 53"/>
          <p:cNvSpPr/>
          <p:nvPr/>
        </p:nvSpPr>
        <p:spPr>
          <a:xfrm>
            <a:off x="6197556" y="3550437"/>
            <a:ext cx="3126581" cy="23660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/>
          <a:p>
            <a:pPr defTabSz="912019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Tuntutan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masa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depan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sp>
        <p:nvSpPr>
          <p:cNvPr id="54" name="矩形 57"/>
          <p:cNvSpPr/>
          <p:nvPr/>
        </p:nvSpPr>
        <p:spPr>
          <a:xfrm>
            <a:off x="145342" y="3579104"/>
            <a:ext cx="3125391" cy="495136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/>
          <a:p>
            <a:pPr algn="r" defTabSz="912019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Masukan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dari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pemangku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kepentingan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sp>
        <p:nvSpPr>
          <p:cNvPr id="86" name="矩形 55"/>
          <p:cNvSpPr/>
          <p:nvPr/>
        </p:nvSpPr>
        <p:spPr>
          <a:xfrm>
            <a:off x="5845240" y="2267589"/>
            <a:ext cx="3126581" cy="23660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/>
          <a:p>
            <a:pPr defTabSz="912019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Standar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bersifat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1400" b="1" dirty="0" err="1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dinamis</a:t>
            </a: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endParaRPr lang="en-US" altLang="zh-CN" sz="14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sp>
        <p:nvSpPr>
          <p:cNvPr id="87" name="Freeform 490"/>
          <p:cNvSpPr>
            <a:spLocks noEditPoints="1"/>
          </p:cNvSpPr>
          <p:nvPr/>
        </p:nvSpPr>
        <p:spPr>
          <a:xfrm>
            <a:off x="5257014" y="3545920"/>
            <a:ext cx="326231" cy="327422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0" t="0" r="0" b="0"/>
            <a:pathLst>
              <a:path w="294" h="294">
                <a:moveTo>
                  <a:pt x="237" y="58"/>
                </a:moveTo>
                <a:cubicBezTo>
                  <a:pt x="197" y="17"/>
                  <a:pt x="163" y="0"/>
                  <a:pt x="153" y="10"/>
                </a:cubicBezTo>
                <a:cubicBezTo>
                  <a:pt x="147" y="16"/>
                  <a:pt x="150" y="29"/>
                  <a:pt x="160" y="46"/>
                </a:cubicBezTo>
                <a:cubicBezTo>
                  <a:pt x="82" y="123"/>
                  <a:pt x="82" y="123"/>
                  <a:pt x="82" y="123"/>
                </a:cubicBezTo>
                <a:cubicBezTo>
                  <a:pt x="57" y="106"/>
                  <a:pt x="38" y="101"/>
                  <a:pt x="30" y="108"/>
                </a:cubicBezTo>
                <a:cubicBezTo>
                  <a:pt x="19" y="120"/>
                  <a:pt x="35" y="154"/>
                  <a:pt x="74" y="196"/>
                </a:cubicBezTo>
                <a:cubicBezTo>
                  <a:pt x="0" y="286"/>
                  <a:pt x="0" y="286"/>
                  <a:pt x="0" y="286"/>
                </a:cubicBezTo>
                <a:cubicBezTo>
                  <a:pt x="8" y="294"/>
                  <a:pt x="8" y="294"/>
                  <a:pt x="8" y="294"/>
                </a:cubicBezTo>
                <a:cubicBezTo>
                  <a:pt x="98" y="220"/>
                  <a:pt x="98" y="220"/>
                  <a:pt x="98" y="220"/>
                </a:cubicBezTo>
                <a:cubicBezTo>
                  <a:pt x="141" y="260"/>
                  <a:pt x="175" y="276"/>
                  <a:pt x="186" y="264"/>
                </a:cubicBezTo>
                <a:cubicBezTo>
                  <a:pt x="194" y="257"/>
                  <a:pt x="189" y="238"/>
                  <a:pt x="171" y="213"/>
                </a:cubicBezTo>
                <a:cubicBezTo>
                  <a:pt x="249" y="135"/>
                  <a:pt x="249" y="135"/>
                  <a:pt x="249" y="135"/>
                </a:cubicBezTo>
                <a:cubicBezTo>
                  <a:pt x="266" y="145"/>
                  <a:pt x="278" y="148"/>
                  <a:pt x="284" y="142"/>
                </a:cubicBezTo>
                <a:cubicBezTo>
                  <a:pt x="294" y="132"/>
                  <a:pt x="277" y="98"/>
                  <a:pt x="237" y="58"/>
                </a:cubicBezTo>
                <a:close/>
                <a:moveTo>
                  <a:pt x="174" y="85"/>
                </a:moveTo>
                <a:cubicBezTo>
                  <a:pt x="116" y="144"/>
                  <a:pt x="116" y="144"/>
                  <a:pt x="116" y="144"/>
                </a:cubicBezTo>
                <a:cubicBezTo>
                  <a:pt x="112" y="147"/>
                  <a:pt x="107" y="147"/>
                  <a:pt x="103" y="144"/>
                </a:cubicBezTo>
                <a:cubicBezTo>
                  <a:pt x="99" y="140"/>
                  <a:pt x="99" y="134"/>
                  <a:pt x="103" y="131"/>
                </a:cubicBezTo>
                <a:cubicBezTo>
                  <a:pt x="162" y="72"/>
                  <a:pt x="162" y="72"/>
                  <a:pt x="162" y="72"/>
                </a:cubicBezTo>
                <a:cubicBezTo>
                  <a:pt x="165" y="69"/>
                  <a:pt x="171" y="69"/>
                  <a:pt x="174" y="72"/>
                </a:cubicBezTo>
                <a:cubicBezTo>
                  <a:pt x="178" y="76"/>
                  <a:pt x="178" y="82"/>
                  <a:pt x="174" y="85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00B0F0"/>
            </a:solidFill>
          </a:ln>
        </p:spPr>
        <p:txBody>
          <a:bodyPr/>
          <a:lstStyle/>
          <a:p>
            <a:endParaRPr lang="en-US" sz="1350"/>
          </a:p>
        </p:txBody>
      </p:sp>
      <p:sp>
        <p:nvSpPr>
          <p:cNvPr id="88" name="Rectangle 87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9" name="Picture 88" descr="Screen shot 2009-11-24 at 9.31.54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68848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弧形 6"/>
          <p:cNvSpPr/>
          <p:nvPr/>
        </p:nvSpPr>
        <p:spPr>
          <a:xfrm flipH="1">
            <a:off x="166162" y="1845146"/>
            <a:ext cx="30480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文本框 56"/>
          <p:cNvSpPr txBox="1"/>
          <p:nvPr/>
        </p:nvSpPr>
        <p:spPr>
          <a:xfrm>
            <a:off x="179924" y="1845349"/>
            <a:ext cx="277276" cy="3231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r"/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5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" name="文本框 56"/>
          <p:cNvSpPr txBox="1"/>
          <p:nvPr/>
        </p:nvSpPr>
        <p:spPr>
          <a:xfrm>
            <a:off x="685800" y="3544487"/>
            <a:ext cx="277276" cy="3231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r"/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5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0" name="文本框 56"/>
          <p:cNvSpPr txBox="1"/>
          <p:nvPr/>
        </p:nvSpPr>
        <p:spPr>
          <a:xfrm>
            <a:off x="5791200" y="1935758"/>
            <a:ext cx="277276" cy="3231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r"/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5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1" name="文本框 56"/>
          <p:cNvSpPr txBox="1"/>
          <p:nvPr/>
        </p:nvSpPr>
        <p:spPr>
          <a:xfrm>
            <a:off x="5855931" y="3516934"/>
            <a:ext cx="277276" cy="3231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r"/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15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3" name="弧形 6"/>
          <p:cNvSpPr/>
          <p:nvPr/>
        </p:nvSpPr>
        <p:spPr>
          <a:xfrm flipH="1">
            <a:off x="697038" y="3546583"/>
            <a:ext cx="30480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弧形 6"/>
          <p:cNvSpPr/>
          <p:nvPr/>
        </p:nvSpPr>
        <p:spPr>
          <a:xfrm flipH="1">
            <a:off x="5808188" y="1954202"/>
            <a:ext cx="30480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5" name="弧形 6"/>
          <p:cNvSpPr/>
          <p:nvPr/>
        </p:nvSpPr>
        <p:spPr>
          <a:xfrm flipH="1">
            <a:off x="5855931" y="3516934"/>
            <a:ext cx="30480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2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5775" y="2079089"/>
            <a:ext cx="8172450" cy="985324"/>
          </a:xfrm>
          <a:prstGeom prst="roundRect">
            <a:avLst/>
          </a:prstGeom>
          <a:solidFill>
            <a:srgbClr val="80008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Bagaimana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Proses 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Revisi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SNP ? 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Screen shot 2009-11-24 at 9.31.5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431" y="212646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22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052138"/>
            <a:ext cx="9144000" cy="1293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628540" y="218657"/>
            <a:ext cx="700486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/>
              <a:t>Logical Framework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smtClean="0"/>
              <a:t>SKL SD/MI, SMP/MTs, </a:t>
            </a:r>
            <a:r>
              <a:rPr lang="en-US" sz="2000" dirty="0" err="1" smtClean="0"/>
              <a:t>dan</a:t>
            </a:r>
            <a:r>
              <a:rPr lang="en-US" sz="2000" dirty="0" smtClean="0"/>
              <a:t> SMA/MA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733081" y="1035170"/>
            <a:ext cx="1080458" cy="401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UUD 1945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33081" y="1815861"/>
            <a:ext cx="1080458" cy="401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UU 20/2003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6215" y="3827062"/>
            <a:ext cx="1080458" cy="401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SKL</a:t>
            </a:r>
          </a:p>
        </p:txBody>
      </p:sp>
      <p:sp>
        <p:nvSpPr>
          <p:cNvPr id="5" name="Diamond 4"/>
          <p:cNvSpPr/>
          <p:nvPr/>
        </p:nvSpPr>
        <p:spPr>
          <a:xfrm>
            <a:off x="3747099" y="2596551"/>
            <a:ext cx="1080458" cy="81656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Profil</a:t>
            </a:r>
            <a:r>
              <a:rPr lang="en-US" sz="1200" dirty="0" smtClean="0"/>
              <a:t> Lulus-an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36674" y="1052764"/>
            <a:ext cx="15402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6876" y="1810645"/>
            <a:ext cx="2676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 err="1"/>
              <a:t>Fungsi</a:t>
            </a:r>
            <a:r>
              <a:rPr lang="en-US" sz="1200" dirty="0"/>
              <a:t> &amp;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Pendidikan</a:t>
            </a:r>
            <a:r>
              <a:rPr lang="en-US" sz="1200" dirty="0"/>
              <a:t> (</a:t>
            </a:r>
            <a:r>
              <a:rPr lang="en-US" sz="1200" dirty="0" err="1"/>
              <a:t>Pasal</a:t>
            </a:r>
            <a:r>
              <a:rPr lang="en-US" sz="1200" dirty="0"/>
              <a:t> 3)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 err="1"/>
              <a:t>Pendidikan</a:t>
            </a:r>
            <a:r>
              <a:rPr lang="en-US" sz="1200" dirty="0"/>
              <a:t> </a:t>
            </a:r>
            <a:r>
              <a:rPr lang="en-US" sz="1200" dirty="0" err="1"/>
              <a:t>Berbasis</a:t>
            </a:r>
            <a:r>
              <a:rPr lang="en-US" sz="1200" dirty="0"/>
              <a:t> </a:t>
            </a:r>
            <a:r>
              <a:rPr lang="en-US" sz="1200" dirty="0" err="1"/>
              <a:t>Standar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61246" y="3517688"/>
            <a:ext cx="2766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SKL</a:t>
            </a:r>
            <a:r>
              <a:rPr lang="en-US" sz="1100" b="1" dirty="0"/>
              <a:t> </a:t>
            </a:r>
            <a:r>
              <a:rPr lang="en-US" sz="1100" b="1" dirty="0" err="1"/>
              <a:t>adalah</a:t>
            </a:r>
            <a:r>
              <a:rPr lang="en-US" sz="1100" b="1" dirty="0"/>
              <a:t> </a:t>
            </a:r>
            <a:r>
              <a:rPr lang="en-US" sz="1100" b="1" dirty="0" err="1"/>
              <a:t>kriteria</a:t>
            </a:r>
            <a:r>
              <a:rPr lang="en-US" sz="1100" b="1" dirty="0"/>
              <a:t> </a:t>
            </a:r>
            <a:r>
              <a:rPr lang="en-US" sz="1100" b="1" dirty="0" err="1"/>
              <a:t>mengenai</a:t>
            </a:r>
            <a:r>
              <a:rPr lang="en-US" sz="1100" b="1" dirty="0"/>
              <a:t> </a:t>
            </a:r>
            <a:r>
              <a:rPr lang="en-US" sz="1100" b="1" dirty="0" err="1"/>
              <a:t>kualifikasi</a:t>
            </a:r>
            <a:r>
              <a:rPr lang="en-US" sz="1100" b="1" dirty="0"/>
              <a:t> </a:t>
            </a:r>
          </a:p>
          <a:p>
            <a:r>
              <a:rPr lang="en-US" sz="1100" b="1" dirty="0" err="1"/>
              <a:t>Kemampua</a:t>
            </a:r>
            <a:r>
              <a:rPr lang="en-US" sz="1100" b="1" dirty="0"/>
              <a:t> </a:t>
            </a:r>
            <a:r>
              <a:rPr lang="en-US" sz="1100" b="1" dirty="0" err="1"/>
              <a:t>lulusan</a:t>
            </a:r>
            <a:r>
              <a:rPr lang="en-US" sz="1100" b="1" dirty="0"/>
              <a:t> yang </a:t>
            </a:r>
            <a:r>
              <a:rPr lang="en-US" sz="1100" b="1" dirty="0" err="1"/>
              <a:t>mencakup</a:t>
            </a:r>
            <a:r>
              <a:rPr lang="en-US" sz="1100" b="1" dirty="0"/>
              <a:t> </a:t>
            </a:r>
            <a:r>
              <a:rPr lang="en-US" sz="1100" b="1" dirty="0" err="1"/>
              <a:t>sikap</a:t>
            </a:r>
            <a:r>
              <a:rPr lang="en-US" sz="1100" b="1" dirty="0"/>
              <a:t>, </a:t>
            </a:r>
            <a:r>
              <a:rPr lang="en-US" sz="1100" b="1" dirty="0" err="1"/>
              <a:t>pengetahuan,dan</a:t>
            </a:r>
            <a:r>
              <a:rPr lang="en-US" sz="1100" b="1" dirty="0"/>
              <a:t> </a:t>
            </a:r>
            <a:r>
              <a:rPr lang="en-US" sz="1100" b="1" dirty="0" err="1"/>
              <a:t>keterampilan</a:t>
            </a:r>
            <a:r>
              <a:rPr lang="en-US" sz="1100" b="1" dirty="0"/>
              <a:t> (PP 32/2013, </a:t>
            </a:r>
            <a:r>
              <a:rPr lang="en-US" sz="1100" b="1" dirty="0" err="1"/>
              <a:t>Pasal</a:t>
            </a:r>
            <a:r>
              <a:rPr lang="en-US" sz="1100" b="1" dirty="0"/>
              <a:t> 1, </a:t>
            </a:r>
            <a:r>
              <a:rPr lang="en-US" sz="1100" b="1" dirty="0" err="1"/>
              <a:t>butir</a:t>
            </a:r>
            <a:r>
              <a:rPr lang="en-US" sz="1100" b="1" dirty="0"/>
              <a:t> 5) 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130973" y="1441108"/>
            <a:ext cx="284672" cy="317021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Down Arrow 17"/>
          <p:cNvSpPr/>
          <p:nvPr/>
        </p:nvSpPr>
        <p:spPr>
          <a:xfrm>
            <a:off x="4144993" y="2216989"/>
            <a:ext cx="284672" cy="317021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Box 18"/>
          <p:cNvSpPr txBox="1"/>
          <p:nvPr/>
        </p:nvSpPr>
        <p:spPr>
          <a:xfrm>
            <a:off x="5971268" y="2079101"/>
            <a:ext cx="2837651" cy="172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 smtClean="0">
                <a:solidFill>
                  <a:srgbClr val="FF0000"/>
                </a:solidFill>
              </a:rPr>
              <a:t>Profil</a:t>
            </a:r>
            <a:r>
              <a:rPr lang="en-US" sz="1050" b="1" dirty="0" smtClean="0">
                <a:solidFill>
                  <a:srgbClr val="FF0000"/>
                </a:solidFill>
              </a:rPr>
              <a:t>: </a:t>
            </a:r>
            <a:endParaRPr lang="en-US" sz="1050" b="1" dirty="0">
              <a:solidFill>
                <a:srgbClr val="FF0000"/>
              </a:solidFill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Beriman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bertakwa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berakhlak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mulia</a:t>
            </a:r>
            <a:endParaRPr lang="en-US" altLang="zh-CN" sz="9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Demokratis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bertanggungjawab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cinta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tanah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air</a:t>
            </a: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Cakap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berilmu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kreatif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inovatif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adaptif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,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mandiri</a:t>
            </a:r>
            <a:endParaRPr lang="en-US" altLang="zh-CN" sz="9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Sehat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fisik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dan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mental</a:t>
            </a: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Mampu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berkontribusi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sebagai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warga</a:t>
            </a:r>
            <a:r>
              <a:rPr lang="en-US" altLang="zh-CN" sz="90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 </a:t>
            </a:r>
            <a:r>
              <a:rPr lang="en-US" altLang="zh-CN" sz="900" b="1" dirty="0" err="1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rPr>
              <a:t>dunia</a:t>
            </a:r>
            <a:endParaRPr lang="en-US" altLang="zh-CN" sz="900" b="1" dirty="0">
              <a:latin typeface="微软雅黑" pitchFamily="34" charset="-122"/>
              <a:ea typeface="微软雅黑" pitchFamily="34" charset="-122"/>
              <a:sym typeface="Arial" panose="020B0604020202090204" pitchFamily="34" charset="0"/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3190694" y="4486486"/>
            <a:ext cx="954299" cy="342939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/>
              <a:t>Profil</a:t>
            </a:r>
            <a:r>
              <a:rPr lang="en-US" sz="900" dirty="0" smtClean="0"/>
              <a:t> </a:t>
            </a:r>
            <a:r>
              <a:rPr lang="en-US" sz="900" dirty="0" err="1" smtClean="0"/>
              <a:t>Lulusan</a:t>
            </a:r>
            <a:endParaRPr lang="en-US" sz="900" dirty="0"/>
          </a:p>
        </p:txBody>
      </p:sp>
      <p:sp>
        <p:nvSpPr>
          <p:cNvPr id="21" name="Round Diagonal Corner Rectangle 20"/>
          <p:cNvSpPr/>
          <p:nvPr/>
        </p:nvSpPr>
        <p:spPr>
          <a:xfrm>
            <a:off x="4429665" y="4483839"/>
            <a:ext cx="954299" cy="345587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/>
              <a:t>Deskripsi</a:t>
            </a:r>
            <a:r>
              <a:rPr lang="en-US" sz="900" dirty="0"/>
              <a:t> </a:t>
            </a:r>
            <a:r>
              <a:rPr lang="en-US" sz="900" dirty="0" err="1"/>
              <a:t>Kompetensi</a:t>
            </a:r>
            <a:r>
              <a:rPr lang="en-US" sz="900" dirty="0"/>
              <a:t> 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4144993" y="3445506"/>
            <a:ext cx="284672" cy="317021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336475" y="4027625"/>
            <a:ext cx="439739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56673" y="4027625"/>
            <a:ext cx="439739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56510" y="4027625"/>
            <a:ext cx="0" cy="35924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90359" y="4020868"/>
            <a:ext cx="0" cy="35924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47134" y="3872902"/>
            <a:ext cx="29598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Deskripsi</a:t>
            </a:r>
            <a:r>
              <a:rPr lang="en-US" sz="1050" b="1" dirty="0">
                <a:solidFill>
                  <a:srgbClr val="FF0000"/>
                </a:solidFill>
              </a:rPr>
              <a:t> </a:t>
            </a:r>
            <a:r>
              <a:rPr lang="en-US" sz="1050" b="1" dirty="0" err="1">
                <a:solidFill>
                  <a:srgbClr val="FF0000"/>
                </a:solidFill>
              </a:rPr>
              <a:t>kompetensi</a:t>
            </a:r>
            <a:r>
              <a:rPr lang="en-US" sz="1050" b="1" dirty="0">
                <a:solidFill>
                  <a:srgbClr val="FF0000"/>
                </a:solidFill>
              </a:rPr>
              <a:t> </a:t>
            </a:r>
            <a:r>
              <a:rPr lang="en-US" sz="1050" dirty="0" err="1"/>
              <a:t>dirumuskan</a:t>
            </a:r>
            <a:r>
              <a:rPr lang="en-US" sz="1050" dirty="0"/>
              <a:t> </a:t>
            </a:r>
            <a:r>
              <a:rPr lang="en-US" sz="1050" dirty="0" err="1"/>
              <a:t>secara</a:t>
            </a:r>
            <a:r>
              <a:rPr lang="en-US" sz="1050" dirty="0"/>
              <a:t> </a:t>
            </a:r>
            <a:r>
              <a:rPr lang="en-US" sz="1050" dirty="0" err="1" smtClean="0"/>
              <a:t>komprehensif</a:t>
            </a:r>
            <a:r>
              <a:rPr lang="en-US" sz="1050" dirty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integratif</a:t>
            </a:r>
            <a:r>
              <a:rPr lang="en-US" sz="1050" dirty="0" smtClean="0"/>
              <a:t>.</a:t>
            </a:r>
          </a:p>
          <a:p>
            <a:endParaRPr lang="en-US" sz="1050" dirty="0"/>
          </a:p>
          <a:p>
            <a:r>
              <a:rPr lang="en-US" sz="1050" dirty="0" err="1"/>
              <a:t>Mencakup</a:t>
            </a:r>
            <a:r>
              <a:rPr lang="en-US" sz="1050" dirty="0"/>
              <a:t> </a:t>
            </a:r>
            <a:r>
              <a:rPr lang="en-US" sz="1050" dirty="0" err="1"/>
              <a:t>dimensi</a:t>
            </a:r>
            <a:r>
              <a:rPr lang="en-US" sz="1050" dirty="0"/>
              <a:t> </a:t>
            </a:r>
            <a:r>
              <a:rPr lang="en-US" sz="1050" b="1" dirty="0" err="1">
                <a:solidFill>
                  <a:srgbClr val="0070C0"/>
                </a:solidFill>
              </a:rPr>
              <a:t>sikap</a:t>
            </a:r>
            <a:r>
              <a:rPr lang="en-US" sz="1050" b="1" dirty="0">
                <a:solidFill>
                  <a:srgbClr val="0070C0"/>
                </a:solidFill>
              </a:rPr>
              <a:t>, </a:t>
            </a:r>
            <a:r>
              <a:rPr lang="en-US" sz="1050" b="1" dirty="0" err="1">
                <a:solidFill>
                  <a:srgbClr val="0070C0"/>
                </a:solidFill>
              </a:rPr>
              <a:t>pengetahuan</a:t>
            </a:r>
            <a:r>
              <a:rPr lang="en-US" sz="1050" b="1" dirty="0">
                <a:solidFill>
                  <a:srgbClr val="0070C0"/>
                </a:solidFill>
              </a:rPr>
              <a:t>, </a:t>
            </a:r>
            <a:r>
              <a:rPr lang="en-US" sz="1050" b="1" dirty="0" err="1">
                <a:solidFill>
                  <a:srgbClr val="0070C0"/>
                </a:solidFill>
              </a:rPr>
              <a:t>dan</a:t>
            </a:r>
            <a:r>
              <a:rPr lang="en-US" sz="1050" b="1" dirty="0">
                <a:solidFill>
                  <a:srgbClr val="0070C0"/>
                </a:solidFill>
              </a:rPr>
              <a:t> </a:t>
            </a:r>
            <a:r>
              <a:rPr lang="en-US" sz="1050" b="1" dirty="0" err="1">
                <a:solidFill>
                  <a:srgbClr val="0070C0"/>
                </a:solidFill>
              </a:rPr>
              <a:t>keterampilan</a:t>
            </a:r>
            <a:r>
              <a:rPr lang="en-US" sz="1050" b="1" dirty="0">
                <a:solidFill>
                  <a:srgbClr val="0070C0"/>
                </a:solidFill>
              </a:rPr>
              <a:t> </a:t>
            </a:r>
            <a:r>
              <a:rPr lang="en-US" sz="1050" dirty="0"/>
              <a:t>yang </a:t>
            </a:r>
            <a:r>
              <a:rPr lang="en-US" sz="1050" dirty="0" err="1"/>
              <a:t>memiliki</a:t>
            </a:r>
            <a:r>
              <a:rPr lang="en-US" sz="1050" dirty="0"/>
              <a:t> </a:t>
            </a:r>
            <a:r>
              <a:rPr lang="en-US" sz="1050" dirty="0" err="1"/>
              <a:t>gradasi</a:t>
            </a:r>
            <a:r>
              <a:rPr lang="en-US" sz="1050" dirty="0"/>
              <a:t> </a:t>
            </a:r>
            <a:r>
              <a:rPr lang="en-US" sz="1050" dirty="0" err="1" smtClean="0"/>
              <a:t>pada</a:t>
            </a:r>
            <a:r>
              <a:rPr lang="en-US" sz="1050" dirty="0" smtClean="0"/>
              <a:t> </a:t>
            </a:r>
            <a:r>
              <a:rPr lang="en-US" sz="1050" dirty="0" err="1"/>
              <a:t>masing-masing</a:t>
            </a:r>
            <a:r>
              <a:rPr lang="en-US" sz="1050" dirty="0"/>
              <a:t> </a:t>
            </a:r>
            <a:r>
              <a:rPr lang="en-US" sz="1050" dirty="0" err="1"/>
              <a:t>jenjang</a:t>
            </a:r>
            <a:r>
              <a:rPr lang="en-US" sz="1050" dirty="0"/>
              <a:t> SD/MI, SMP/MTs, </a:t>
            </a:r>
            <a:r>
              <a:rPr lang="en-US" sz="1050" dirty="0" err="1"/>
              <a:t>dan</a:t>
            </a:r>
            <a:r>
              <a:rPr lang="en-US" sz="1050" dirty="0"/>
              <a:t> SMA/MA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118449" y="905773"/>
            <a:ext cx="2357708" cy="194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73618" y="4960937"/>
            <a:ext cx="2357708" cy="194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085481" y="884125"/>
            <a:ext cx="19406" cy="407148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470313" y="908867"/>
            <a:ext cx="19406" cy="407148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718816" y="1179720"/>
            <a:ext cx="32349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718815" y="2122157"/>
            <a:ext cx="32349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489719" y="2990928"/>
            <a:ext cx="31677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726289" y="3999873"/>
            <a:ext cx="3473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489719" y="4483839"/>
            <a:ext cx="31677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直角三角形 11"/>
          <p:cNvSpPr/>
          <p:nvPr/>
        </p:nvSpPr>
        <p:spPr>
          <a:xfrm rot="10800000">
            <a:off x="7754938" y="-12700"/>
            <a:ext cx="1411288" cy="1409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Arial Unicode MS" panose="020B0604020202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46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5775" y="2079089"/>
            <a:ext cx="8172450" cy="985324"/>
          </a:xfrm>
          <a:prstGeom prst="roundRect">
            <a:avLst/>
          </a:prstGeom>
          <a:solidFill>
            <a:srgbClr val="80008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Apa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Hasil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Revisi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SNP? 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Screen shot 2009-11-24 at 9.31.5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431" y="212646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05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1"/>
          <p:cNvGrpSpPr/>
          <p:nvPr/>
        </p:nvGrpSpPr>
        <p:grpSpPr>
          <a:xfrm rot="10800000">
            <a:off x="10716" y="-45244"/>
            <a:ext cx="360759" cy="781050"/>
            <a:chOff x="-808089" y="-507170"/>
            <a:chExt cx="3836945" cy="8328910"/>
          </a:xfrm>
        </p:grpSpPr>
        <p:sp>
          <p:nvSpPr>
            <p:cNvPr id="35" name="任意多边形 34"/>
            <p:cNvSpPr/>
            <p:nvPr/>
          </p:nvSpPr>
          <p:spPr>
            <a:xfrm rot="1570083" flipH="1">
              <a:off x="-364881" y="3631892"/>
              <a:ext cx="3393737" cy="4202549"/>
            </a:xfrm>
            <a:custGeom>
              <a:avLst/>
              <a:gdLst>
                <a:gd name="connsiteX0" fmla="*/ 3393964 w 3393964"/>
                <a:gd name="connsiteY0" fmla="*/ 0 h 4202366"/>
                <a:gd name="connsiteX1" fmla="*/ 3393964 w 3393964"/>
                <a:gd name="connsiteY1" fmla="*/ 4202366 h 4202366"/>
                <a:gd name="connsiteX2" fmla="*/ 0 w 3393964"/>
                <a:gd name="connsiteY2" fmla="*/ 2534679 h 4202366"/>
                <a:gd name="connsiteX3" fmla="*/ 1245462 w 3393964"/>
                <a:gd name="connsiteY3" fmla="*/ 0 h 4202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3964" h="4202366">
                  <a:moveTo>
                    <a:pt x="3393964" y="0"/>
                  </a:moveTo>
                  <a:lnTo>
                    <a:pt x="3393964" y="4202366"/>
                  </a:lnTo>
                  <a:lnTo>
                    <a:pt x="0" y="2534679"/>
                  </a:lnTo>
                  <a:lnTo>
                    <a:pt x="1245462" y="0"/>
                  </a:lnTo>
                  <a:close/>
                </a:path>
              </a:pathLst>
            </a:custGeom>
            <a:solidFill>
              <a:srgbClr val="017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/>
            </a:p>
          </p:txBody>
        </p:sp>
        <p:sp>
          <p:nvSpPr>
            <p:cNvPr id="36" name="任意多边形 35"/>
            <p:cNvSpPr/>
            <p:nvPr/>
          </p:nvSpPr>
          <p:spPr>
            <a:xfrm rot="1561294">
              <a:off x="-795430" y="3695371"/>
              <a:ext cx="63320" cy="3313793"/>
            </a:xfrm>
            <a:custGeom>
              <a:avLst/>
              <a:gdLst>
                <a:gd name="connsiteX0" fmla="*/ 0 w 69011"/>
                <a:gd name="connsiteY0" fmla="*/ 0 h 3314496"/>
                <a:gd name="connsiteX1" fmla="*/ 0 w 69011"/>
                <a:gd name="connsiteY1" fmla="*/ 3314496 h 3314496"/>
                <a:gd name="connsiteX2" fmla="*/ 69011 w 69011"/>
                <a:gd name="connsiteY2" fmla="*/ 3280805 h 3314496"/>
                <a:gd name="connsiteX3" fmla="*/ 69011 w 69011"/>
                <a:gd name="connsiteY3" fmla="*/ 0 h 3314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11" h="3314496">
                  <a:moveTo>
                    <a:pt x="0" y="0"/>
                  </a:moveTo>
                  <a:lnTo>
                    <a:pt x="0" y="3314496"/>
                  </a:lnTo>
                  <a:lnTo>
                    <a:pt x="69011" y="3280805"/>
                  </a:lnTo>
                  <a:lnTo>
                    <a:pt x="69011" y="0"/>
                  </a:lnTo>
                  <a:close/>
                </a:path>
              </a:pathLst>
            </a:custGeom>
            <a:solidFill>
              <a:srgbClr val="00A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/>
            </a:p>
          </p:txBody>
        </p:sp>
        <p:sp>
          <p:nvSpPr>
            <p:cNvPr id="11" name="任意多边形 10"/>
            <p:cNvSpPr/>
            <p:nvPr/>
          </p:nvSpPr>
          <p:spPr>
            <a:xfrm rot="1561294">
              <a:off x="-212923" y="-494477"/>
              <a:ext cx="189952" cy="7782964"/>
            </a:xfrm>
            <a:custGeom>
              <a:avLst/>
              <a:gdLst>
                <a:gd name="connsiteX0" fmla="*/ 196346 w 196346"/>
                <a:gd name="connsiteY0" fmla="*/ 0 h 7780215"/>
                <a:gd name="connsiteX1" fmla="*/ 0 w 196346"/>
                <a:gd name="connsiteY1" fmla="*/ 95856 h 7780215"/>
                <a:gd name="connsiteX2" fmla="*/ 0 w 196346"/>
                <a:gd name="connsiteY2" fmla="*/ 7780215 h 7780215"/>
                <a:gd name="connsiteX3" fmla="*/ 196346 w 196346"/>
                <a:gd name="connsiteY3" fmla="*/ 7700382 h 778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46" h="7780215">
                  <a:moveTo>
                    <a:pt x="196346" y="0"/>
                  </a:moveTo>
                  <a:lnTo>
                    <a:pt x="0" y="95856"/>
                  </a:lnTo>
                  <a:lnTo>
                    <a:pt x="0" y="7780215"/>
                  </a:lnTo>
                  <a:lnTo>
                    <a:pt x="196346" y="7700382"/>
                  </a:lnTo>
                  <a:close/>
                </a:path>
              </a:pathLst>
            </a:custGeom>
            <a:solidFill>
              <a:srgbClr val="2A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/>
            </a:p>
          </p:txBody>
        </p:sp>
      </p:grpSp>
      <p:sp>
        <p:nvSpPr>
          <p:cNvPr id="27653" name="文本框 18"/>
          <p:cNvSpPr txBox="1"/>
          <p:nvPr/>
        </p:nvSpPr>
        <p:spPr>
          <a:xfrm>
            <a:off x="367904" y="46435"/>
            <a:ext cx="4788694" cy="41549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100" b="1" dirty="0" smtClean="0">
                <a:solidFill>
                  <a:srgbClr val="32353A"/>
                </a:solidFill>
                <a:latin typeface="微软雅黑" pitchFamily="34" charset="-122"/>
                <a:ea typeface="微软雅黑" pitchFamily="34" charset="-122"/>
              </a:rPr>
              <a:t>STANDAR KOMPETENSI LULUSAN</a:t>
            </a:r>
            <a:endParaRPr lang="zh-CN" altLang="en-US" sz="2100" b="1" dirty="0">
              <a:solidFill>
                <a:srgbClr val="32353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4"/>
          <p:cNvSpPr>
            <a:spLocks noChangeArrowheads="1"/>
          </p:cNvSpPr>
          <p:nvPr/>
        </p:nvSpPr>
        <p:spPr bwMode="auto">
          <a:xfrm>
            <a:off x="1398983" y="4236513"/>
            <a:ext cx="58674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342900" indent="-342900">
              <a:lnSpc>
                <a:spcPts val="1500"/>
              </a:lnSpc>
              <a:buFont typeface="+mj-lt"/>
              <a:buAutoNum type="arabicPeriod"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ompetensi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pada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ranah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sikap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pengetahuan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keterampilan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dirumuskan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secara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integratif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sz="1050" b="1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1500"/>
              </a:lnSpc>
              <a:buFont typeface="+mj-lt"/>
              <a:buAutoNum type="arabicPeriod"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Gradasi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kompetensi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antar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satuan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pendidikan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(SD/MI, SMP/MTs, </a:t>
            </a:r>
            <a:r>
              <a:rPr lang="en-US" sz="1050" b="1" dirty="0" err="1" smtClean="0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050" b="1" dirty="0" smtClean="0">
                <a:latin typeface="微软雅黑" pitchFamily="34" charset="-122"/>
                <a:ea typeface="微软雅黑" pitchFamily="34" charset="-122"/>
              </a:rPr>
              <a:t> SMA/MA)</a:t>
            </a:r>
            <a:endParaRPr lang="en-US" sz="105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86200" y="1470417"/>
            <a:ext cx="5895975" cy="2544471"/>
            <a:chOff x="2041923" y="1733550"/>
            <a:chExt cx="5895975" cy="2544471"/>
          </a:xfrm>
        </p:grpSpPr>
        <p:sp>
          <p:nvSpPr>
            <p:cNvPr id="7" name="弧形 6"/>
            <p:cNvSpPr/>
            <p:nvPr/>
          </p:nvSpPr>
          <p:spPr>
            <a:xfrm>
              <a:off x="2041923" y="1764507"/>
              <a:ext cx="303610" cy="303610"/>
            </a:xfrm>
            <a:prstGeom prst="arc">
              <a:avLst>
                <a:gd name="adj1" fmla="val 16200000"/>
                <a:gd name="adj2" fmla="val 16194424"/>
              </a:avLst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弧形 8"/>
            <p:cNvSpPr/>
            <p:nvPr/>
          </p:nvSpPr>
          <p:spPr>
            <a:xfrm>
              <a:off x="2041923" y="3843338"/>
              <a:ext cx="303610" cy="303610"/>
            </a:xfrm>
            <a:prstGeom prst="arc">
              <a:avLst>
                <a:gd name="adj1" fmla="val 16200000"/>
                <a:gd name="adj2" fmla="val 16194424"/>
              </a:avLst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685800">
                <a:defRPr/>
              </a:pPr>
              <a:endParaRPr lang="zh-CN" altLang="en-US" sz="135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文本框 9"/>
            <p:cNvSpPr txBox="1">
              <a:spLocks noChangeArrowheads="1"/>
            </p:cNvSpPr>
            <p:nvPr/>
          </p:nvSpPr>
          <p:spPr bwMode="auto">
            <a:xfrm>
              <a:off x="2488406" y="1733550"/>
              <a:ext cx="25253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defTabSz="685800">
                <a:defRPr/>
              </a:pPr>
              <a:r>
                <a:rPr lang="en-US" altLang="zh-CN" sz="1500" b="1" dirty="0" err="1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Profil</a:t>
              </a:r>
              <a:r>
                <a:rPr lang="en-US" altLang="zh-CN" sz="15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 </a:t>
              </a:r>
              <a:r>
                <a:rPr lang="en-US" altLang="zh-CN" sz="1500" b="1" dirty="0" err="1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Lulusan</a:t>
              </a:r>
              <a:r>
                <a:rPr lang="en-US" altLang="zh-CN" sz="15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 </a:t>
              </a:r>
              <a:r>
                <a:rPr lang="en-US" altLang="zh-CN" sz="1500" b="1" dirty="0" smtClean="0">
                  <a:latin typeface="微软雅黑" pitchFamily="34" charset="-122"/>
                  <a:ea typeface="微软雅黑" pitchFamily="34" charset="-122"/>
                  <a:sym typeface="+mn-ea"/>
                </a:rPr>
                <a:t>(</a:t>
              </a:r>
              <a:r>
                <a:rPr lang="en-US" altLang="zh-CN" sz="1500" b="1" dirty="0" err="1" smtClean="0">
                  <a:latin typeface="微软雅黑" pitchFamily="34" charset="-122"/>
                  <a:ea typeface="微软雅黑" pitchFamily="34" charset="-122"/>
                  <a:sym typeface="+mn-ea"/>
                </a:rPr>
                <a:t>beda</a:t>
              </a:r>
              <a:r>
                <a:rPr lang="en-US" altLang="zh-CN" sz="1500" b="1" dirty="0" smtClean="0">
                  <a:latin typeface="微软雅黑" pitchFamily="34" charset="-122"/>
                  <a:ea typeface="微软雅黑" pitchFamily="34" charset="-122"/>
                  <a:sym typeface="+mn-ea"/>
                </a:rPr>
                <a:t>)</a:t>
              </a:r>
              <a:endParaRPr lang="zh-CN" altLang="en-US" sz="1500" b="1" dirty="0">
                <a:latin typeface="微软雅黑" pitchFamily="34" charset="-122"/>
                <a:ea typeface="微软雅黑" pitchFamily="34" charset="-122"/>
                <a:sym typeface="+mn-ea"/>
              </a:endParaRPr>
            </a:p>
          </p:txBody>
        </p:sp>
        <p:sp>
          <p:nvSpPr>
            <p:cNvPr id="15" name="矩形 10"/>
            <p:cNvSpPr>
              <a:spLocks noChangeArrowheads="1"/>
            </p:cNvSpPr>
            <p:nvPr/>
          </p:nvSpPr>
          <p:spPr bwMode="auto">
            <a:xfrm>
              <a:off x="2575323" y="2128931"/>
              <a:ext cx="5362575" cy="109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defTabSz="1216025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defTabSz="1216025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defTabSz="1216025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defTabSz="1216025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marL="228600" indent="-228600" defTabSz="912019">
                <a:lnSpc>
                  <a:spcPct val="120000"/>
                </a:lnSpc>
                <a:spcBef>
                  <a:spcPct val="20000"/>
                </a:spcBef>
                <a:buFont typeface="+mj-lt"/>
                <a:buAutoNum type="arabicPeriod"/>
                <a:defRPr/>
              </a:pP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Beriman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bertakwa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dan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berakhlak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mulia</a:t>
              </a:r>
              <a:endParaRPr lang="en-US" altLang="zh-CN" sz="105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endParaRPr>
            </a:p>
            <a:p>
              <a:pPr marL="228600" indent="-228600" defTabSz="912019">
                <a:lnSpc>
                  <a:spcPct val="120000"/>
                </a:lnSpc>
                <a:spcBef>
                  <a:spcPct val="20000"/>
                </a:spcBef>
                <a:buFont typeface="+mj-lt"/>
                <a:buAutoNum type="arabicPeriod"/>
                <a:defRPr/>
              </a:pP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Demokratis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bertanggungjawab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dan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cinta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tanah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air</a:t>
              </a:r>
            </a:p>
            <a:p>
              <a:pPr marL="228600" indent="-228600" defTabSz="912019">
                <a:lnSpc>
                  <a:spcPct val="120000"/>
                </a:lnSpc>
                <a:spcBef>
                  <a:spcPct val="20000"/>
                </a:spcBef>
                <a:buFont typeface="+mj-lt"/>
                <a:buAutoNum type="arabicPeriod"/>
                <a:defRPr/>
              </a:pP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Cakap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berilmu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kreatif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inovatif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adaptif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,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dan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mandiri</a:t>
              </a:r>
              <a:endParaRPr lang="en-US" altLang="zh-CN" sz="1050" b="1" dirty="0" smtClean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endParaRPr>
            </a:p>
            <a:p>
              <a:pPr marL="228600" indent="-228600" defTabSz="912019">
                <a:lnSpc>
                  <a:spcPct val="120000"/>
                </a:lnSpc>
                <a:spcBef>
                  <a:spcPct val="20000"/>
                </a:spcBef>
                <a:buFont typeface="+mj-lt"/>
                <a:buAutoNum type="arabicPeriod"/>
                <a:defRPr/>
              </a:pP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Sehat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fisik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dan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mental</a:t>
              </a:r>
            </a:p>
            <a:p>
              <a:pPr marL="228600" indent="-228600" defTabSz="912019">
                <a:lnSpc>
                  <a:spcPct val="120000"/>
                </a:lnSpc>
                <a:spcBef>
                  <a:spcPct val="20000"/>
                </a:spcBef>
                <a:buFont typeface="+mj-lt"/>
                <a:buAutoNum type="arabicPeriod"/>
                <a:defRPr/>
              </a:pP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Mampu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berkontribusi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sebagai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warga</a:t>
              </a:r>
              <a:r>
                <a:rPr lang="en-US" altLang="zh-CN" sz="1050" b="1" dirty="0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 </a:t>
              </a:r>
              <a:r>
                <a:rPr lang="en-US" altLang="zh-CN" sz="1050" b="1" dirty="0" err="1" smtClean="0">
                  <a:latin typeface="微软雅黑" pitchFamily="34" charset="-122"/>
                  <a:ea typeface="微软雅黑" pitchFamily="34" charset="-122"/>
                  <a:sym typeface="Arial" panose="020B0604020202090204" pitchFamily="34" charset="0"/>
                </a:rPr>
                <a:t>dunia</a:t>
              </a:r>
              <a:endParaRPr lang="en-US" altLang="zh-CN" sz="1050" b="1" dirty="0">
                <a:latin typeface="微软雅黑" pitchFamily="34" charset="-122"/>
                <a:ea typeface="微软雅黑" pitchFamily="34" charset="-122"/>
                <a:sym typeface="Arial" panose="020B0604020202090204" pitchFamily="34" charset="0"/>
              </a:endParaRPr>
            </a:p>
          </p:txBody>
        </p:sp>
        <p:sp>
          <p:nvSpPr>
            <p:cNvPr id="18" name="文本框 13"/>
            <p:cNvSpPr txBox="1">
              <a:spLocks noChangeArrowheads="1"/>
            </p:cNvSpPr>
            <p:nvPr/>
          </p:nvSpPr>
          <p:spPr bwMode="auto">
            <a:xfrm>
              <a:off x="2488406" y="3954856"/>
              <a:ext cx="308115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defTabSz="685800">
                <a:defRPr/>
              </a:pPr>
              <a:r>
                <a:rPr lang="en-US" altLang="zh-CN" sz="1500" b="1" dirty="0" err="1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Rumusan</a:t>
              </a:r>
              <a:r>
                <a:rPr lang="en-US" altLang="zh-CN" sz="15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 </a:t>
              </a:r>
              <a:r>
                <a:rPr lang="en-US" altLang="zh-CN" sz="1500" b="1" dirty="0" err="1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Kompetensi</a:t>
              </a:r>
              <a:r>
                <a:rPr lang="en-US" altLang="zh-CN" sz="15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  <a:sym typeface="+mn-ea"/>
                </a:rPr>
                <a:t> </a:t>
              </a:r>
              <a:r>
                <a:rPr lang="en-US" altLang="zh-CN" sz="1500" b="1" dirty="0" smtClean="0">
                  <a:latin typeface="微软雅黑" pitchFamily="34" charset="-122"/>
                  <a:ea typeface="微软雅黑" pitchFamily="34" charset="-122"/>
                  <a:sym typeface="+mn-ea"/>
                </a:rPr>
                <a:t>(</a:t>
              </a:r>
              <a:r>
                <a:rPr lang="en-US" altLang="zh-CN" sz="1500" b="1" dirty="0" err="1" smtClean="0">
                  <a:latin typeface="微软雅黑" pitchFamily="34" charset="-122"/>
                  <a:ea typeface="微软雅黑" pitchFamily="34" charset="-122"/>
                  <a:sym typeface="+mn-ea"/>
                </a:rPr>
                <a:t>sama</a:t>
              </a:r>
              <a:r>
                <a:rPr lang="en-US" altLang="zh-CN" sz="1500" b="1" dirty="0" smtClean="0">
                  <a:latin typeface="微软雅黑" pitchFamily="34" charset="-122"/>
                  <a:ea typeface="微软雅黑" pitchFamily="34" charset="-122"/>
                  <a:sym typeface="+mn-ea"/>
                </a:rPr>
                <a:t>)</a:t>
              </a:r>
              <a:endParaRPr lang="zh-CN" altLang="en-US" sz="1500" b="1" dirty="0">
                <a:latin typeface="微软雅黑" pitchFamily="34" charset="-122"/>
                <a:ea typeface="微软雅黑" pitchFamily="34" charset="-122"/>
                <a:sym typeface="+mn-ea"/>
              </a:endParaRPr>
            </a:p>
          </p:txBody>
        </p:sp>
      </p:grpSp>
      <p:sp>
        <p:nvSpPr>
          <p:cNvPr id="22" name="文本框 9"/>
          <p:cNvSpPr txBox="1">
            <a:spLocks noChangeArrowheads="1"/>
          </p:cNvSpPr>
          <p:nvPr/>
        </p:nvSpPr>
        <p:spPr bwMode="auto">
          <a:xfrm>
            <a:off x="370590" y="1526242"/>
            <a:ext cx="28233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Area </a:t>
            </a:r>
            <a:r>
              <a:rPr lang="en-US" altLang="zh-CN" sz="15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Kompetensi</a:t>
            </a:r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(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beda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)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23" name="矩形 10"/>
          <p:cNvSpPr>
            <a:spLocks noChangeArrowheads="1"/>
          </p:cNvSpPr>
          <p:nvPr/>
        </p:nvSpPr>
        <p:spPr bwMode="auto">
          <a:xfrm>
            <a:off x="343827" y="1947173"/>
            <a:ext cx="2815536" cy="172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defTabSz="1216025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Keimanan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ketakwaan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kepada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Tuhan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YME</a:t>
            </a: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Kebangsaan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cinta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tanah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air</a:t>
            </a: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Karakter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pribadi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sosial</a:t>
            </a:r>
            <a:endParaRPr lang="en-US" sz="1050" b="1" dirty="0">
              <a:latin typeface="微软雅黑" pitchFamily="34" charset="-122"/>
              <a:ea typeface="微软雅黑" pitchFamily="34" charset="-122"/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Kesehatan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jasmani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dan</a:t>
            </a:r>
            <a:r>
              <a:rPr lang="en-US" sz="105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rohani</a:t>
            </a:r>
            <a:endParaRPr lang="en-US" sz="1050" b="1" dirty="0">
              <a:latin typeface="微软雅黑" pitchFamily="34" charset="-122"/>
              <a:ea typeface="微软雅黑" pitchFamily="34" charset="-122"/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Literasi</a:t>
            </a:r>
            <a:endParaRPr lang="en-US" sz="1050" b="1" dirty="0">
              <a:latin typeface="微软雅黑" pitchFamily="34" charset="-122"/>
              <a:ea typeface="微软雅黑" pitchFamily="34" charset="-122"/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Kreativitas</a:t>
            </a:r>
            <a:endParaRPr lang="en-US" sz="1050" b="1" dirty="0">
              <a:latin typeface="微软雅黑" pitchFamily="34" charset="-122"/>
              <a:ea typeface="微软雅黑" pitchFamily="34" charset="-122"/>
            </a:endParaRPr>
          </a:p>
          <a:p>
            <a:pPr marL="228600" indent="-228600" defTabSz="912019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050" b="1" dirty="0" err="1">
                <a:latin typeface="微软雅黑" pitchFamily="34" charset="-122"/>
                <a:ea typeface="微软雅黑" pitchFamily="34" charset="-122"/>
              </a:rPr>
              <a:t>Estetika</a:t>
            </a:r>
            <a:endParaRPr lang="en-US" sz="105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文本框 13"/>
          <p:cNvSpPr txBox="1">
            <a:spLocks noChangeArrowheads="1"/>
          </p:cNvSpPr>
          <p:nvPr/>
        </p:nvSpPr>
        <p:spPr bwMode="auto">
          <a:xfrm>
            <a:off x="400350" y="3693087"/>
            <a:ext cx="308115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Rumusan</a:t>
            </a:r>
            <a:r>
              <a:rPr lang="en-US" altLang="zh-CN" sz="15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err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Kompetensi</a:t>
            </a:r>
            <a:r>
              <a:rPr lang="en-US" altLang="zh-CN" sz="15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(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sama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)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14402" y="2099807"/>
            <a:ext cx="780907" cy="943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弧形 8"/>
          <p:cNvSpPr/>
          <p:nvPr/>
        </p:nvSpPr>
        <p:spPr>
          <a:xfrm>
            <a:off x="54902" y="1497300"/>
            <a:ext cx="30361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弧形 8"/>
          <p:cNvSpPr/>
          <p:nvPr/>
        </p:nvSpPr>
        <p:spPr>
          <a:xfrm>
            <a:off x="54902" y="3693087"/>
            <a:ext cx="303610" cy="303610"/>
          </a:xfrm>
          <a:prstGeom prst="arc">
            <a:avLst>
              <a:gd name="adj1" fmla="val 16200000"/>
              <a:gd name="adj2" fmla="val 16194424"/>
            </a:avLst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文本框 9"/>
          <p:cNvSpPr txBox="1">
            <a:spLocks noChangeArrowheads="1"/>
          </p:cNvSpPr>
          <p:nvPr/>
        </p:nvSpPr>
        <p:spPr bwMode="auto">
          <a:xfrm>
            <a:off x="454764" y="803696"/>
            <a:ext cx="28233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Sebelum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Direvisi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1" name="文本框 9"/>
          <p:cNvSpPr txBox="1">
            <a:spLocks noChangeArrowheads="1"/>
          </p:cNvSpPr>
          <p:nvPr/>
        </p:nvSpPr>
        <p:spPr bwMode="auto">
          <a:xfrm>
            <a:off x="4114800" y="785513"/>
            <a:ext cx="28233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defTabSz="685800">
              <a:defRPr/>
            </a:pP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Sesudah</a:t>
            </a:r>
            <a:r>
              <a:rPr lang="en-US" altLang="zh-CN" sz="1500" b="1" dirty="0" smtClean="0">
                <a:latin typeface="微软雅黑" pitchFamily="34" charset="-122"/>
                <a:ea typeface="微软雅黑" pitchFamily="34" charset="-122"/>
                <a:sym typeface="+mn-ea"/>
              </a:rPr>
              <a:t> </a:t>
            </a:r>
            <a:r>
              <a:rPr lang="en-US" altLang="zh-CN" sz="1500" b="1" dirty="0" err="1" smtClean="0">
                <a:latin typeface="微软雅黑" pitchFamily="34" charset="-122"/>
                <a:ea typeface="微软雅黑" pitchFamily="34" charset="-122"/>
                <a:sym typeface="+mn-ea"/>
              </a:rPr>
              <a:t>Direvisi</a:t>
            </a:r>
            <a:endParaRPr lang="zh-CN" altLang="en-US" sz="1500" b="1" dirty="0"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2" name="直角三角形 11"/>
          <p:cNvSpPr/>
          <p:nvPr/>
        </p:nvSpPr>
        <p:spPr>
          <a:xfrm rot="10800000">
            <a:off x="7754938" y="-12700"/>
            <a:ext cx="1411288" cy="1409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ea typeface="Arial Unicode MS" panose="020B0604020202020204" charset="-122"/>
            </a:endParaRPr>
          </a:p>
        </p:txBody>
      </p:sp>
      <p:pic>
        <p:nvPicPr>
          <p:cNvPr id="33" name="Picture 32" descr="Screen shot 2009-11-24 at 9.31.54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023" y="4592598"/>
            <a:ext cx="777977" cy="28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0" y="4992624"/>
            <a:ext cx="9144000" cy="150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126861"/>
            <a:ext cx="16002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89810" y="1099836"/>
            <a:ext cx="16002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31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2962</Words>
  <Application>Microsoft Office PowerPoint</Application>
  <PresentationFormat>On-screen Show (16:9)</PresentationFormat>
  <Paragraphs>353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1" baseType="lpstr">
      <vt:lpstr>Arial Unicode MS</vt:lpstr>
      <vt:lpstr>微软雅黑</vt:lpstr>
      <vt:lpstr>微软雅黑</vt:lpstr>
      <vt:lpstr>Microsoft YaHei UI</vt:lpstr>
      <vt:lpstr>宋体</vt:lpstr>
      <vt:lpstr>Arial</vt:lpstr>
      <vt:lpstr>Arial Black</vt:lpstr>
      <vt:lpstr>Arial Narrow</vt:lpstr>
      <vt:lpstr>Calibri</vt:lpstr>
      <vt:lpstr>Euphemia</vt:lpstr>
      <vt:lpstr>Franklin Gothic Medium Cond</vt:lpstr>
      <vt:lpstr>Tahoma</vt:lpstr>
      <vt:lpstr>Times New Roman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</dc:creator>
  <cp:lastModifiedBy>EP</cp:lastModifiedBy>
  <cp:revision>216</cp:revision>
  <dcterms:created xsi:type="dcterms:W3CDTF">2019-03-05T03:27:02Z</dcterms:created>
  <dcterms:modified xsi:type="dcterms:W3CDTF">2019-12-10T19:31:22Z</dcterms:modified>
</cp:coreProperties>
</file>